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4" r:id="rId4"/>
    <p:sldId id="257" r:id="rId5"/>
    <p:sldId id="293" r:id="rId6"/>
    <p:sldId id="258" r:id="rId7"/>
    <p:sldId id="260" r:id="rId8"/>
    <p:sldId id="261" r:id="rId9"/>
    <p:sldId id="269" r:id="rId10"/>
    <p:sldId id="262" r:id="rId11"/>
    <p:sldId id="270" r:id="rId12"/>
    <p:sldId id="309" r:id="rId13"/>
    <p:sldId id="263" r:id="rId14"/>
    <p:sldId id="264" r:id="rId15"/>
    <p:sldId id="265" r:id="rId16"/>
    <p:sldId id="266" r:id="rId17"/>
    <p:sldId id="267" r:id="rId18"/>
    <p:sldId id="295" r:id="rId19"/>
    <p:sldId id="271" r:id="rId20"/>
    <p:sldId id="272" r:id="rId21"/>
    <p:sldId id="273" r:id="rId22"/>
    <p:sldId id="296" r:id="rId23"/>
    <p:sldId id="268" r:id="rId24"/>
    <p:sldId id="297" r:id="rId25"/>
    <p:sldId id="275" r:id="rId26"/>
    <p:sldId id="274" r:id="rId27"/>
    <p:sldId id="276" r:id="rId28"/>
    <p:sldId id="310" r:id="rId29"/>
    <p:sldId id="311" r:id="rId30"/>
    <p:sldId id="278" r:id="rId31"/>
    <p:sldId id="279" r:id="rId32"/>
    <p:sldId id="280" r:id="rId33"/>
    <p:sldId id="281" r:id="rId34"/>
    <p:sldId id="282" r:id="rId35"/>
    <p:sldId id="313" r:id="rId36"/>
    <p:sldId id="312" r:id="rId37"/>
    <p:sldId id="298" r:id="rId38"/>
    <p:sldId id="299" r:id="rId39"/>
    <p:sldId id="301" r:id="rId40"/>
    <p:sldId id="283" r:id="rId41"/>
    <p:sldId id="300" r:id="rId42"/>
    <p:sldId id="302" r:id="rId43"/>
    <p:sldId id="287" r:id="rId44"/>
    <p:sldId id="286" r:id="rId45"/>
    <p:sldId id="288" r:id="rId46"/>
    <p:sldId id="289" r:id="rId47"/>
    <p:sldId id="290" r:id="rId48"/>
    <p:sldId id="291" r:id="rId49"/>
    <p:sldId id="304" r:id="rId50"/>
    <p:sldId id="306" r:id="rId51"/>
    <p:sldId id="307"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DE67C28-6E56-4269-8F81-5C511A6AC0B0}" type="datetimeFigureOut">
              <a:rPr lang="en-IN" smtClean="0"/>
              <a:t>07-08-2024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336764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E67C28-6E56-4269-8F81-5C511A6AC0B0}" type="datetimeFigureOut">
              <a:rPr lang="en-IN" smtClean="0"/>
              <a:t>07-08-2024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406527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E67C28-6E56-4269-8F81-5C511A6AC0B0}" type="datetimeFigureOut">
              <a:rPr lang="en-IN" smtClean="0"/>
              <a:t>07-08-2024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407680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E67C28-6E56-4269-8F81-5C511A6AC0B0}" type="datetimeFigureOut">
              <a:rPr lang="en-IN" smtClean="0"/>
              <a:t>07-08-2024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3383748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E67C28-6E56-4269-8F81-5C511A6AC0B0}" type="datetimeFigureOut">
              <a:rPr lang="en-IN" smtClean="0"/>
              <a:t>07-08-2024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180084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DE67C28-6E56-4269-8F81-5C511A6AC0B0}" type="datetimeFigureOut">
              <a:rPr lang="en-IN" smtClean="0"/>
              <a:t>07-08-2024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73053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DE67C28-6E56-4269-8F81-5C511A6AC0B0}" type="datetimeFigureOut">
              <a:rPr lang="en-IN" smtClean="0"/>
              <a:t>07-08-2024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267785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DE67C28-6E56-4269-8F81-5C511A6AC0B0}" type="datetimeFigureOut">
              <a:rPr lang="en-IN" smtClean="0"/>
              <a:t>07-08-2024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387213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67C28-6E56-4269-8F81-5C511A6AC0B0}" type="datetimeFigureOut">
              <a:rPr lang="en-IN" smtClean="0"/>
              <a:t>07-08-2024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2589461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67C28-6E56-4269-8F81-5C511A6AC0B0}" type="datetimeFigureOut">
              <a:rPr lang="en-IN" smtClean="0"/>
              <a:t>07-08-2024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95930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67C28-6E56-4269-8F81-5C511A6AC0B0}" type="datetimeFigureOut">
              <a:rPr lang="en-IN" smtClean="0"/>
              <a:t>07-08-2024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6F29B3-195A-42B9-B85B-22D7738F460A}" type="slidenum">
              <a:rPr lang="en-IN" smtClean="0"/>
              <a:t>‹#›</a:t>
            </a:fld>
            <a:endParaRPr lang="en-IN"/>
          </a:p>
        </p:txBody>
      </p:sp>
    </p:spTree>
    <p:extLst>
      <p:ext uri="{BB962C8B-B14F-4D97-AF65-F5344CB8AC3E}">
        <p14:creationId xmlns:p14="http://schemas.microsoft.com/office/powerpoint/2010/main" val="202272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67C28-6E56-4269-8F81-5C511A6AC0B0}" type="datetimeFigureOut">
              <a:rPr lang="en-IN" smtClean="0"/>
              <a:t>07-08-2024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F29B3-195A-42B9-B85B-22D7738F460A}" type="slidenum">
              <a:rPr lang="en-IN" smtClean="0"/>
              <a:t>‹#›</a:t>
            </a:fld>
            <a:endParaRPr lang="en-IN"/>
          </a:p>
        </p:txBody>
      </p:sp>
    </p:spTree>
    <p:extLst>
      <p:ext uri="{BB962C8B-B14F-4D97-AF65-F5344CB8AC3E}">
        <p14:creationId xmlns:p14="http://schemas.microsoft.com/office/powerpoint/2010/main" val="3942180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f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Heart</a:t>
            </a:r>
            <a:endParaRPr lang="en-IN" dirty="0"/>
          </a:p>
        </p:txBody>
      </p:sp>
      <p:sp>
        <p:nvSpPr>
          <p:cNvPr id="3" name="Subtitle 2"/>
          <p:cNvSpPr>
            <a:spLocks noGrp="1"/>
          </p:cNvSpPr>
          <p:nvPr>
            <p:ph type="subTitle" idx="1"/>
          </p:nvPr>
        </p:nvSpPr>
        <p:spPr/>
        <p:txBody>
          <a:bodyPr/>
          <a:lstStyle/>
          <a:p>
            <a:r>
              <a:rPr lang="en-US" dirty="0"/>
              <a:t>Unit 3</a:t>
            </a:r>
            <a:endParaRPr lang="en-IN" dirty="0"/>
          </a:p>
        </p:txBody>
      </p:sp>
    </p:spTree>
    <p:extLst>
      <p:ext uri="{BB962C8B-B14F-4D97-AF65-F5344CB8AC3E}">
        <p14:creationId xmlns:p14="http://schemas.microsoft.com/office/powerpoint/2010/main" val="326981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2464904" cy="7361582"/>
          </a:xfrm>
        </p:spPr>
        <p:txBody>
          <a:bodyPr>
            <a:normAutofit fontScale="85000" lnSpcReduction="20000"/>
          </a:bodyPr>
          <a:lstStyle/>
          <a:p>
            <a:pPr marL="0" indent="0">
              <a:buNone/>
            </a:pPr>
            <a:r>
              <a:rPr lang="en-US" dirty="0">
                <a:solidFill>
                  <a:srgbClr val="0070C0"/>
                </a:solidFill>
              </a:rPr>
              <a:t>Sulci</a:t>
            </a:r>
            <a:r>
              <a:rPr lang="en-US" dirty="0"/>
              <a:t>: series of grooves that contains coronary blood vessels and variable amount of fat.</a:t>
            </a:r>
          </a:p>
          <a:p>
            <a:pPr marL="0" indent="0">
              <a:buNone/>
            </a:pPr>
            <a:r>
              <a:rPr lang="en-US" dirty="0"/>
              <a:t>Each sulcus marks the external boundary between two chambers</a:t>
            </a:r>
          </a:p>
          <a:p>
            <a:r>
              <a:rPr lang="en-US" dirty="0">
                <a:solidFill>
                  <a:srgbClr val="FF0000"/>
                </a:solidFill>
              </a:rPr>
              <a:t>Coronary sulcus- </a:t>
            </a:r>
            <a:r>
              <a:rPr lang="en-US" dirty="0"/>
              <a:t>marks the external boundary between the superior atria </a:t>
            </a:r>
            <a:r>
              <a:rPr lang="en-IN" dirty="0"/>
              <a:t>and inferior ventricles</a:t>
            </a:r>
            <a:endParaRPr lang="en-US" dirty="0">
              <a:solidFill>
                <a:srgbClr val="FF0000"/>
              </a:solidFill>
            </a:endParaRPr>
          </a:p>
          <a:p>
            <a:pPr marL="0" indent="0">
              <a:buNone/>
            </a:pPr>
            <a:r>
              <a:rPr lang="en-US" dirty="0">
                <a:solidFill>
                  <a:srgbClr val="FF0000"/>
                </a:solidFill>
              </a:rPr>
              <a:t>Anterior </a:t>
            </a:r>
            <a:r>
              <a:rPr lang="en-US" dirty="0" err="1">
                <a:solidFill>
                  <a:srgbClr val="FF0000"/>
                </a:solidFill>
              </a:rPr>
              <a:t>interventricular</a:t>
            </a:r>
            <a:r>
              <a:rPr lang="en-US" dirty="0">
                <a:solidFill>
                  <a:srgbClr val="FF0000"/>
                </a:solidFill>
              </a:rPr>
              <a:t> sulcus</a:t>
            </a:r>
          </a:p>
          <a:p>
            <a:pPr marL="0" indent="0">
              <a:buNone/>
            </a:pPr>
            <a:r>
              <a:rPr lang="en-US" dirty="0">
                <a:solidFill>
                  <a:srgbClr val="FF0000"/>
                </a:solidFill>
              </a:rPr>
              <a:t>Posterior </a:t>
            </a:r>
            <a:r>
              <a:rPr lang="en-US" dirty="0" err="1">
                <a:solidFill>
                  <a:srgbClr val="FF0000"/>
                </a:solidFill>
              </a:rPr>
              <a:t>interventricular</a:t>
            </a:r>
            <a:r>
              <a:rPr lang="en-US" dirty="0">
                <a:solidFill>
                  <a:srgbClr val="FF0000"/>
                </a:solidFill>
              </a:rPr>
              <a:t> sulcus</a:t>
            </a:r>
            <a:endParaRPr lang="en-IN" dirty="0">
              <a:solidFill>
                <a:srgbClr val="FF0000"/>
              </a:solidFill>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52870" y="0"/>
            <a:ext cx="9798453" cy="6786758"/>
          </a:xfrm>
        </p:spPr>
      </p:pic>
      <p:cxnSp>
        <p:nvCxnSpPr>
          <p:cNvPr id="4" name="Straight Connector 3">
            <a:extLst>
              <a:ext uri="{FF2B5EF4-FFF2-40B4-BE49-F238E27FC236}">
                <a16:creationId xmlns:a16="http://schemas.microsoft.com/office/drawing/2014/main" id="{A4546C86-6198-88FD-4C31-6C2F89F5CE68}"/>
              </a:ext>
            </a:extLst>
          </p:cNvPr>
          <p:cNvCxnSpPr/>
          <p:nvPr/>
        </p:nvCxnSpPr>
        <p:spPr>
          <a:xfrm>
            <a:off x="9457765" y="2205318"/>
            <a:ext cx="202602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11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2252869" cy="1325563"/>
          </a:xfrm>
        </p:spPr>
        <p:txBody>
          <a:bodyPr>
            <a:normAutofit fontScale="90000"/>
          </a:bodyPr>
          <a:lstStyle/>
          <a:p>
            <a:r>
              <a:rPr lang="en-US" dirty="0"/>
              <a:t>Chambers of heart</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8070" y="0"/>
            <a:ext cx="9863191" cy="6858000"/>
          </a:xfrm>
        </p:spPr>
      </p:pic>
      <p:cxnSp>
        <p:nvCxnSpPr>
          <p:cNvPr id="4" name="Straight Connector 3">
            <a:extLst>
              <a:ext uri="{FF2B5EF4-FFF2-40B4-BE49-F238E27FC236}">
                <a16:creationId xmlns:a16="http://schemas.microsoft.com/office/drawing/2014/main" id="{B7757642-2AC6-3123-451A-2447ABBD4723}"/>
              </a:ext>
            </a:extLst>
          </p:cNvPr>
          <p:cNvCxnSpPr/>
          <p:nvPr/>
        </p:nvCxnSpPr>
        <p:spPr>
          <a:xfrm>
            <a:off x="2252869" y="3738282"/>
            <a:ext cx="1368872"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672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9AE1-87F9-FBEF-0894-6608A9C665D7}"/>
              </a:ext>
            </a:extLst>
          </p:cNvPr>
          <p:cNvSpPr>
            <a:spLocks noGrp="1"/>
          </p:cNvSpPr>
          <p:nvPr>
            <p:ph type="title"/>
          </p:nvPr>
        </p:nvSpPr>
        <p:spPr/>
        <p:txBody>
          <a:bodyPr/>
          <a:lstStyle/>
          <a:p>
            <a:r>
              <a:rPr lang="en-US" dirty="0">
                <a:solidFill>
                  <a:srgbClr val="0070C0"/>
                </a:solidFill>
              </a:rPr>
              <a:t>Comparison of left and right ventricles</a:t>
            </a:r>
            <a:endParaRPr lang="en-IN" dirty="0">
              <a:solidFill>
                <a:srgbClr val="0070C0"/>
              </a:solidFill>
            </a:endParaRPr>
          </a:p>
        </p:txBody>
      </p:sp>
      <p:pic>
        <p:nvPicPr>
          <p:cNvPr id="5" name="Content Placeholder 4">
            <a:extLst>
              <a:ext uri="{FF2B5EF4-FFF2-40B4-BE49-F238E27FC236}">
                <a16:creationId xmlns:a16="http://schemas.microsoft.com/office/drawing/2014/main" id="{F7D95CF1-C57F-BAB7-DA96-F9F1A428F8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400" y="1825625"/>
            <a:ext cx="9749200" cy="4351338"/>
          </a:xfrm>
        </p:spPr>
      </p:pic>
    </p:spTree>
    <p:extLst>
      <p:ext uri="{BB962C8B-B14F-4D97-AF65-F5344CB8AC3E}">
        <p14:creationId xmlns:p14="http://schemas.microsoft.com/office/powerpoint/2010/main" val="208253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Fibrous skeleton of heart</a:t>
            </a:r>
            <a:endParaRPr lang="en-IN" dirty="0"/>
          </a:p>
        </p:txBody>
      </p:sp>
      <p:sp>
        <p:nvSpPr>
          <p:cNvPr id="3" name="Content Placeholder 2"/>
          <p:cNvSpPr>
            <a:spLocks noGrp="1"/>
          </p:cNvSpPr>
          <p:nvPr>
            <p:ph sz="half" idx="1"/>
          </p:nvPr>
        </p:nvSpPr>
        <p:spPr>
          <a:xfrm>
            <a:off x="0" y="1003990"/>
            <a:ext cx="3511826" cy="4351338"/>
          </a:xfrm>
        </p:spPr>
        <p:txBody>
          <a:bodyPr>
            <a:normAutofit fontScale="85000" lnSpcReduction="20000"/>
          </a:bodyPr>
          <a:lstStyle/>
          <a:p>
            <a:r>
              <a:rPr lang="en-US" dirty="0"/>
              <a:t>A dense connective tissue that forms fibrous skeleton of heart.</a:t>
            </a:r>
          </a:p>
          <a:p>
            <a:r>
              <a:rPr lang="en-US" dirty="0"/>
              <a:t>There are 4 rings that surrounds the valve and form structural foundation of heart valve.</a:t>
            </a:r>
          </a:p>
          <a:p>
            <a:r>
              <a:rPr lang="en-US" dirty="0"/>
              <a:t>It prevents overstretching of valves as blood passes through them.</a:t>
            </a:r>
          </a:p>
          <a:p>
            <a:r>
              <a:rPr lang="en-US" dirty="0">
                <a:solidFill>
                  <a:srgbClr val="FF0000"/>
                </a:solidFill>
              </a:rPr>
              <a:t>Act as an electrical insulator between the atria and ventricles</a:t>
            </a:r>
            <a:r>
              <a:rPr lang="en-US" dirty="0"/>
              <a:t>.</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29878" y="12389"/>
            <a:ext cx="8362122" cy="6845611"/>
          </a:xfrm>
        </p:spPr>
      </p:pic>
    </p:spTree>
    <p:extLst>
      <p:ext uri="{BB962C8B-B14F-4D97-AF65-F5344CB8AC3E}">
        <p14:creationId xmlns:p14="http://schemas.microsoft.com/office/powerpoint/2010/main" val="193646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478157" cy="1325563"/>
          </a:xfrm>
        </p:spPr>
        <p:txBody>
          <a:bodyPr/>
          <a:lstStyle/>
          <a:p>
            <a:r>
              <a:rPr lang="en-US" dirty="0"/>
              <a:t>Heart valves</a:t>
            </a:r>
            <a:endParaRPr lang="en-IN" dirty="0"/>
          </a:p>
        </p:txBody>
      </p:sp>
      <p:sp>
        <p:nvSpPr>
          <p:cNvPr id="3" name="Content Placeholder 2"/>
          <p:cNvSpPr>
            <a:spLocks noGrp="1"/>
          </p:cNvSpPr>
          <p:nvPr>
            <p:ph sz="half" idx="1"/>
          </p:nvPr>
        </p:nvSpPr>
        <p:spPr>
          <a:xfrm>
            <a:off x="0" y="1325563"/>
            <a:ext cx="2994991" cy="4351338"/>
          </a:xfrm>
        </p:spPr>
        <p:txBody>
          <a:bodyPr/>
          <a:lstStyle/>
          <a:p>
            <a:r>
              <a:rPr lang="en-US" dirty="0"/>
              <a:t>Heart valves open and close as response to pressure changes as heart contracts and relaxes.</a:t>
            </a:r>
          </a:p>
          <a:p>
            <a:r>
              <a:rPr lang="en-US" dirty="0">
                <a:solidFill>
                  <a:srgbClr val="FF0000"/>
                </a:solidFill>
              </a:rPr>
              <a:t>Ensure one way flow of blood</a:t>
            </a:r>
          </a:p>
          <a:p>
            <a:r>
              <a:rPr lang="en-US" dirty="0"/>
              <a:t>Regurgitation</a:t>
            </a:r>
            <a:endParaRPr lang="en-IN"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52800" y="52681"/>
            <a:ext cx="8839200" cy="6752638"/>
          </a:xfrm>
        </p:spPr>
      </p:pic>
    </p:spTree>
    <p:extLst>
      <p:ext uri="{BB962C8B-B14F-4D97-AF65-F5344CB8AC3E}">
        <p14:creationId xmlns:p14="http://schemas.microsoft.com/office/powerpoint/2010/main" val="731942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07165"/>
          </a:xfrm>
        </p:spPr>
        <p:txBody>
          <a:bodyPr/>
          <a:lstStyle/>
          <a:p>
            <a:r>
              <a:rPr lang="en-US" dirty="0"/>
              <a:t>Systemic and pulmonary circulation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97311"/>
            <a:ext cx="12205253" cy="5960689"/>
          </a:xfrm>
        </p:spPr>
      </p:pic>
    </p:spTree>
    <p:extLst>
      <p:ext uri="{BB962C8B-B14F-4D97-AF65-F5344CB8AC3E}">
        <p14:creationId xmlns:p14="http://schemas.microsoft.com/office/powerpoint/2010/main" val="83637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Coronary circulation and collateral circulation</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967409"/>
            <a:ext cx="12192000" cy="5890591"/>
          </a:xfrm>
        </p:spPr>
      </p:pic>
      <p:sp>
        <p:nvSpPr>
          <p:cNvPr id="3" name="TextBox 2">
            <a:extLst>
              <a:ext uri="{FF2B5EF4-FFF2-40B4-BE49-F238E27FC236}">
                <a16:creationId xmlns:a16="http://schemas.microsoft.com/office/drawing/2014/main" id="{2FD78A31-AF50-7A61-D6F3-73054005A13C}"/>
              </a:ext>
            </a:extLst>
          </p:cNvPr>
          <p:cNvSpPr txBox="1"/>
          <p:nvPr/>
        </p:nvSpPr>
        <p:spPr>
          <a:xfrm>
            <a:off x="125506" y="6104965"/>
            <a:ext cx="2510118" cy="707886"/>
          </a:xfrm>
          <a:prstGeom prst="rect">
            <a:avLst/>
          </a:prstGeom>
          <a:noFill/>
        </p:spPr>
        <p:txBody>
          <a:bodyPr wrap="square" rtlCol="0">
            <a:spAutoFit/>
          </a:bodyPr>
          <a:lstStyle/>
          <a:p>
            <a:r>
              <a:rPr lang="en-US" sz="2000" b="1" dirty="0">
                <a:solidFill>
                  <a:srgbClr val="FF0000"/>
                </a:solidFill>
              </a:rPr>
              <a:t>Anastomoses</a:t>
            </a:r>
          </a:p>
          <a:p>
            <a:r>
              <a:rPr lang="en-US" sz="2000" b="1" dirty="0">
                <a:solidFill>
                  <a:srgbClr val="FF0000"/>
                </a:solidFill>
              </a:rPr>
              <a:t>Collateral circulation</a:t>
            </a:r>
            <a:endParaRPr lang="en-IN" sz="2000" b="1" dirty="0">
              <a:solidFill>
                <a:srgbClr val="FF0000"/>
              </a:solidFill>
            </a:endParaRPr>
          </a:p>
        </p:txBody>
      </p:sp>
      <p:sp>
        <p:nvSpPr>
          <p:cNvPr id="4" name="TextBox 3">
            <a:extLst>
              <a:ext uri="{FF2B5EF4-FFF2-40B4-BE49-F238E27FC236}">
                <a16:creationId xmlns:a16="http://schemas.microsoft.com/office/drawing/2014/main" id="{8D6E8AEB-1930-12EA-A50A-EAAE353BD4B0}"/>
              </a:ext>
            </a:extLst>
          </p:cNvPr>
          <p:cNvSpPr txBox="1"/>
          <p:nvPr/>
        </p:nvSpPr>
        <p:spPr>
          <a:xfrm>
            <a:off x="9977718" y="638654"/>
            <a:ext cx="2026023" cy="1015663"/>
          </a:xfrm>
          <a:prstGeom prst="rect">
            <a:avLst/>
          </a:prstGeom>
          <a:noFill/>
        </p:spPr>
        <p:txBody>
          <a:bodyPr wrap="square" rtlCol="0">
            <a:spAutoFit/>
          </a:bodyPr>
          <a:lstStyle/>
          <a:p>
            <a:r>
              <a:rPr lang="en-US" sz="2400" b="1" dirty="0">
                <a:solidFill>
                  <a:srgbClr val="00B050"/>
                </a:solidFill>
              </a:rPr>
              <a:t>Reperfusion- </a:t>
            </a:r>
            <a:r>
              <a:rPr lang="en-US" sz="1200" b="1" dirty="0">
                <a:solidFill>
                  <a:srgbClr val="00B050"/>
                </a:solidFill>
              </a:rPr>
              <a:t>blockage of coronary artery deprive heart muscles from oxygen</a:t>
            </a:r>
            <a:endParaRPr lang="en-IN" sz="1200" b="1" dirty="0">
              <a:solidFill>
                <a:srgbClr val="00B050"/>
              </a:solidFill>
            </a:endParaRPr>
          </a:p>
        </p:txBody>
      </p:sp>
    </p:spTree>
    <p:extLst>
      <p:ext uri="{BB962C8B-B14F-4D97-AF65-F5344CB8AC3E}">
        <p14:creationId xmlns:p14="http://schemas.microsoft.com/office/powerpoint/2010/main" val="94091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21635"/>
          </a:xfrm>
        </p:spPr>
        <p:txBody>
          <a:bodyPr/>
          <a:lstStyle/>
          <a:p>
            <a:r>
              <a:rPr lang="en-US" dirty="0"/>
              <a:t>Muscle tissue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636104"/>
            <a:ext cx="12192000" cy="6221895"/>
          </a:xfrm>
        </p:spPr>
      </p:pic>
    </p:spTree>
    <p:extLst>
      <p:ext uri="{BB962C8B-B14F-4D97-AF65-F5344CB8AC3E}">
        <p14:creationId xmlns:p14="http://schemas.microsoft.com/office/powerpoint/2010/main" val="309430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solidFill>
                  <a:srgbClr val="FF0000"/>
                </a:solidFill>
              </a:rPr>
              <a:t>How much you know?</a:t>
            </a:r>
            <a:endParaRPr lang="en-IN" dirty="0">
              <a:solidFill>
                <a:srgbClr val="FF0000"/>
              </a:solidFill>
            </a:endParaRPr>
          </a:p>
        </p:txBody>
      </p:sp>
      <p:sp>
        <p:nvSpPr>
          <p:cNvPr id="3" name="Content Placeholder 2"/>
          <p:cNvSpPr>
            <a:spLocks noGrp="1"/>
          </p:cNvSpPr>
          <p:nvPr>
            <p:ph idx="1"/>
          </p:nvPr>
        </p:nvSpPr>
        <p:spPr>
          <a:xfrm>
            <a:off x="0" y="1163016"/>
            <a:ext cx="12192000" cy="5694984"/>
          </a:xfrm>
        </p:spPr>
        <p:txBody>
          <a:bodyPr>
            <a:normAutofit fontScale="92500" lnSpcReduction="20000"/>
          </a:bodyPr>
          <a:lstStyle/>
          <a:p>
            <a:pPr marL="0" indent="0">
              <a:buNone/>
            </a:pPr>
            <a:r>
              <a:rPr lang="en-US" dirty="0"/>
              <a:t>Define the terms?</a:t>
            </a:r>
          </a:p>
          <a:p>
            <a:pPr marL="514350" indent="-514350">
              <a:buAutoNum type="arabicPeriod"/>
            </a:pPr>
            <a:r>
              <a:rPr lang="en-US" dirty="0"/>
              <a:t>Auricle</a:t>
            </a:r>
          </a:p>
          <a:p>
            <a:pPr marL="514350" indent="-514350">
              <a:buAutoNum type="arabicPeriod"/>
            </a:pPr>
            <a:r>
              <a:rPr lang="en-US" dirty="0"/>
              <a:t>Atria</a:t>
            </a:r>
          </a:p>
          <a:p>
            <a:pPr marL="514350" indent="-514350">
              <a:buAutoNum type="arabicPeriod"/>
            </a:pPr>
            <a:r>
              <a:rPr lang="en-US"/>
              <a:t>Aorta</a:t>
            </a:r>
            <a:endParaRPr lang="en-US" dirty="0"/>
          </a:p>
          <a:p>
            <a:pPr marL="514350" indent="-514350">
              <a:buAutoNum type="arabicPeriod"/>
            </a:pPr>
            <a:r>
              <a:rPr lang="en-US" dirty="0"/>
              <a:t>Ventricle</a:t>
            </a:r>
          </a:p>
          <a:p>
            <a:pPr marL="514350" indent="-514350">
              <a:buAutoNum type="arabicPeriod"/>
            </a:pPr>
            <a:r>
              <a:rPr lang="en-US" dirty="0"/>
              <a:t>Papillary muscles</a:t>
            </a:r>
          </a:p>
          <a:p>
            <a:pPr marL="514350" indent="-514350">
              <a:buAutoNum type="arabicPeriod"/>
            </a:pPr>
            <a:r>
              <a:rPr lang="en-US" dirty="0"/>
              <a:t>Name of all 4 valves</a:t>
            </a:r>
          </a:p>
          <a:p>
            <a:pPr marL="514350" indent="-514350">
              <a:buAutoNum type="arabicPeriod"/>
            </a:pPr>
            <a:r>
              <a:rPr lang="en-US" dirty="0"/>
              <a:t>Chordae </a:t>
            </a:r>
            <a:r>
              <a:rPr lang="en-US" dirty="0" err="1"/>
              <a:t>tendineae</a:t>
            </a:r>
            <a:endParaRPr lang="en-US" dirty="0"/>
          </a:p>
          <a:p>
            <a:pPr marL="514350" indent="-514350">
              <a:buAutoNum type="arabicPeriod"/>
            </a:pPr>
            <a:r>
              <a:rPr lang="en-US" dirty="0"/>
              <a:t>Coronary vein</a:t>
            </a:r>
          </a:p>
          <a:p>
            <a:pPr marL="514350" indent="-514350">
              <a:buAutoNum type="arabicPeriod"/>
            </a:pPr>
            <a:r>
              <a:rPr lang="en-US" dirty="0"/>
              <a:t>Pulmonary vein</a:t>
            </a:r>
          </a:p>
          <a:p>
            <a:pPr marL="514350" indent="-514350">
              <a:buAutoNum type="arabicPeriod"/>
            </a:pPr>
            <a:r>
              <a:rPr lang="en-US" dirty="0"/>
              <a:t>Systemic flow</a:t>
            </a:r>
          </a:p>
          <a:p>
            <a:pPr marL="514350" indent="-514350">
              <a:buAutoNum type="arabicPeriod"/>
            </a:pPr>
            <a:r>
              <a:rPr lang="en-US" dirty="0"/>
              <a:t>Pulmonary circulation</a:t>
            </a:r>
          </a:p>
          <a:p>
            <a:pPr marL="514350" indent="-514350">
              <a:buAutoNum type="arabicPeriod"/>
            </a:pPr>
            <a:r>
              <a:rPr lang="en-US" dirty="0"/>
              <a:t>Coronary circulation</a:t>
            </a:r>
          </a:p>
          <a:p>
            <a:pPr marL="514350" indent="-514350">
              <a:buAutoNum type="arabicPeriod"/>
            </a:pPr>
            <a:endParaRPr lang="en-US" dirty="0"/>
          </a:p>
          <a:p>
            <a:pPr marL="514350" indent="-514350">
              <a:buAutoNum type="arabicPeriod"/>
            </a:pPr>
            <a:endParaRPr lang="en-IN" dirty="0"/>
          </a:p>
        </p:txBody>
      </p:sp>
    </p:spTree>
    <p:extLst>
      <p:ext uri="{BB962C8B-B14F-4D97-AF65-F5344CB8AC3E}">
        <p14:creationId xmlns:p14="http://schemas.microsoft.com/office/powerpoint/2010/main" val="308341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63489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Syllabus of unit 3</a:t>
            </a:r>
            <a:endParaRPr lang="en-IN" dirty="0"/>
          </a:p>
        </p:txBody>
      </p:sp>
      <p:sp>
        <p:nvSpPr>
          <p:cNvPr id="3" name="Content Placeholder 2"/>
          <p:cNvSpPr>
            <a:spLocks noGrp="1"/>
          </p:cNvSpPr>
          <p:nvPr>
            <p:ph idx="1"/>
          </p:nvPr>
        </p:nvSpPr>
        <p:spPr>
          <a:xfrm>
            <a:off x="0" y="1229276"/>
            <a:ext cx="12192000" cy="5628723"/>
          </a:xfrm>
        </p:spPr>
        <p:txBody>
          <a:bodyPr>
            <a:normAutofit fontScale="92500" lnSpcReduction="10000"/>
          </a:bodyPr>
          <a:lstStyle/>
          <a:p>
            <a:r>
              <a:rPr lang="en-US" dirty="0"/>
              <a:t>Anatomy of Heart, </a:t>
            </a:r>
          </a:p>
          <a:p>
            <a:r>
              <a:rPr lang="en-US" dirty="0"/>
              <a:t>Heart Valve and Circulation of Blood, </a:t>
            </a:r>
          </a:p>
          <a:p>
            <a:r>
              <a:rPr lang="en-US" dirty="0"/>
              <a:t>Properties of Cardiac Muscles, </a:t>
            </a:r>
          </a:p>
          <a:p>
            <a:r>
              <a:rPr lang="en-US" dirty="0"/>
              <a:t>Conduction System, </a:t>
            </a:r>
          </a:p>
          <a:p>
            <a:r>
              <a:rPr lang="en-US" dirty="0"/>
              <a:t>Cardiac Cycle, </a:t>
            </a:r>
          </a:p>
          <a:p>
            <a:r>
              <a:rPr lang="en-US" dirty="0"/>
              <a:t>Heart Sounds, </a:t>
            </a:r>
          </a:p>
          <a:p>
            <a:r>
              <a:rPr lang="en-US" dirty="0"/>
              <a:t>Cardiac Output,</a:t>
            </a:r>
          </a:p>
          <a:p>
            <a:r>
              <a:rPr lang="en-US" dirty="0"/>
              <a:t>Regulation of Heart Rate, </a:t>
            </a:r>
          </a:p>
          <a:p>
            <a:r>
              <a:rPr lang="en-US" dirty="0"/>
              <a:t>Blood Pressure and Its Regulation. </a:t>
            </a:r>
          </a:p>
          <a:p>
            <a:r>
              <a:rPr lang="en-US" dirty="0"/>
              <a:t>Electrocardiogram. </a:t>
            </a:r>
          </a:p>
          <a:p>
            <a:r>
              <a:rPr lang="en-US" dirty="0"/>
              <a:t>Structure and Function of Blood Vessels-Artery, Vein and Capillaries, Capillary Exchange, Factors Affecting Blood Flow, Development of Blood Vessels. </a:t>
            </a:r>
            <a:endParaRPr lang="en-IN" dirty="0"/>
          </a:p>
        </p:txBody>
      </p:sp>
    </p:spTree>
    <p:extLst>
      <p:ext uri="{BB962C8B-B14F-4D97-AF65-F5344CB8AC3E}">
        <p14:creationId xmlns:p14="http://schemas.microsoft.com/office/powerpoint/2010/main" val="3283674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91" y="0"/>
            <a:ext cx="11728173" cy="6745357"/>
          </a:xfrm>
        </p:spPr>
      </p:pic>
      <p:sp>
        <p:nvSpPr>
          <p:cNvPr id="5" name="TextBox 4"/>
          <p:cNvSpPr txBox="1"/>
          <p:nvPr/>
        </p:nvSpPr>
        <p:spPr>
          <a:xfrm>
            <a:off x="0" y="0"/>
            <a:ext cx="4320209" cy="707886"/>
          </a:xfrm>
          <a:prstGeom prst="rect">
            <a:avLst/>
          </a:prstGeom>
          <a:noFill/>
        </p:spPr>
        <p:txBody>
          <a:bodyPr wrap="square" rtlCol="0">
            <a:spAutoFit/>
          </a:bodyPr>
          <a:lstStyle/>
          <a:p>
            <a:r>
              <a:rPr lang="en-US" sz="4000" dirty="0">
                <a:solidFill>
                  <a:srgbClr val="0070C0"/>
                </a:solidFill>
              </a:rPr>
              <a:t>Cardiac Muscle</a:t>
            </a:r>
            <a:endParaRPr lang="en-IN" sz="4000" dirty="0">
              <a:solidFill>
                <a:srgbClr val="0070C0"/>
              </a:solidFill>
            </a:endParaRPr>
          </a:p>
        </p:txBody>
      </p:sp>
    </p:spTree>
    <p:extLst>
      <p:ext uri="{BB962C8B-B14F-4D97-AF65-F5344CB8AC3E}">
        <p14:creationId xmlns:p14="http://schemas.microsoft.com/office/powerpoint/2010/main" val="305875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Cardiac Muscle</a:t>
            </a:r>
            <a:br>
              <a:rPr lang="en-IN" dirty="0">
                <a:solidFill>
                  <a:srgbClr val="0070C0"/>
                </a:solidFill>
              </a:rPr>
            </a:br>
            <a:endParaRPr lang="en-IN" dirty="0"/>
          </a:p>
        </p:txBody>
      </p:sp>
      <p:sp>
        <p:nvSpPr>
          <p:cNvPr id="3" name="Content Placeholder 2"/>
          <p:cNvSpPr>
            <a:spLocks noGrp="1"/>
          </p:cNvSpPr>
          <p:nvPr>
            <p:ph sz="half" idx="1"/>
          </p:nvPr>
        </p:nvSpPr>
        <p:spPr>
          <a:xfrm>
            <a:off x="0" y="1149764"/>
            <a:ext cx="5181600" cy="5708236"/>
          </a:xfrm>
        </p:spPr>
        <p:txBody>
          <a:bodyPr>
            <a:normAutofit fontScale="92500" lnSpcReduction="10000"/>
          </a:bodyPr>
          <a:lstStyle/>
          <a:p>
            <a:r>
              <a:rPr lang="en-US" dirty="0"/>
              <a:t>They are shorter in length and less circular in transvers section.</a:t>
            </a:r>
          </a:p>
          <a:p>
            <a:r>
              <a:rPr lang="en-US" dirty="0"/>
              <a:t>Exhibit branching</a:t>
            </a:r>
          </a:p>
          <a:p>
            <a:r>
              <a:rPr lang="en-US" dirty="0"/>
              <a:t>The ends of cardiac muscle fibers connect to neighboring fibers by irregular transvers thickenings of the sarcolemma called intercalated disk.</a:t>
            </a:r>
          </a:p>
          <a:p>
            <a:r>
              <a:rPr lang="en-US" dirty="0"/>
              <a:t>The disk contains desmosomes and gap junctions. </a:t>
            </a:r>
          </a:p>
          <a:p>
            <a:r>
              <a:rPr lang="en-US" dirty="0"/>
              <a:t>Large numbers of mitochondria (25%).</a:t>
            </a:r>
          </a:p>
          <a:p>
            <a:r>
              <a:rPr lang="en-US" dirty="0"/>
              <a:t>Small sarcoplasmic reticulum indicates less storage of calcium ions.</a:t>
            </a:r>
            <a:endParaRPr lang="en-IN"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81600" y="0"/>
            <a:ext cx="6917635" cy="6858000"/>
          </a:xfrm>
        </p:spPr>
      </p:pic>
    </p:spTree>
    <p:extLst>
      <p:ext uri="{BB962C8B-B14F-4D97-AF65-F5344CB8AC3E}">
        <p14:creationId xmlns:p14="http://schemas.microsoft.com/office/powerpoint/2010/main" val="1721562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9170" y="490330"/>
            <a:ext cx="10108088" cy="5565913"/>
          </a:xfrm>
          <a:prstGeom prst="rect">
            <a:avLst/>
          </a:prstGeom>
        </p:spPr>
      </p:pic>
    </p:spTree>
    <p:extLst>
      <p:ext uri="{BB962C8B-B14F-4D97-AF65-F5344CB8AC3E}">
        <p14:creationId xmlns:p14="http://schemas.microsoft.com/office/powerpoint/2010/main" val="74298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4657" y="-1"/>
            <a:ext cx="8757343" cy="6758609"/>
          </a:xfrm>
        </p:spPr>
      </p:pic>
      <p:sp>
        <p:nvSpPr>
          <p:cNvPr id="6" name="Title 1"/>
          <p:cNvSpPr>
            <a:spLocks noGrp="1"/>
          </p:cNvSpPr>
          <p:nvPr>
            <p:ph type="title"/>
          </p:nvPr>
        </p:nvSpPr>
        <p:spPr>
          <a:xfrm>
            <a:off x="0" y="0"/>
            <a:ext cx="10515600" cy="1325563"/>
          </a:xfrm>
        </p:spPr>
        <p:txBody>
          <a:bodyPr/>
          <a:lstStyle/>
          <a:p>
            <a:r>
              <a:rPr lang="en-US" dirty="0"/>
              <a:t>Auto rhythmic fibers</a:t>
            </a:r>
            <a:endParaRPr lang="en-IN" dirty="0"/>
          </a:p>
        </p:txBody>
      </p:sp>
      <p:sp>
        <p:nvSpPr>
          <p:cNvPr id="7" name="TextBox 6"/>
          <p:cNvSpPr txBox="1"/>
          <p:nvPr/>
        </p:nvSpPr>
        <p:spPr>
          <a:xfrm>
            <a:off x="265043" y="1444487"/>
            <a:ext cx="2769705" cy="4708981"/>
          </a:xfrm>
          <a:prstGeom prst="rect">
            <a:avLst/>
          </a:prstGeom>
          <a:noFill/>
        </p:spPr>
        <p:txBody>
          <a:bodyPr wrap="square" rtlCol="0">
            <a:spAutoFit/>
          </a:bodyPr>
          <a:lstStyle/>
          <a:p>
            <a:r>
              <a:rPr lang="en-US" sz="3200" dirty="0">
                <a:solidFill>
                  <a:srgbClr val="0070C0"/>
                </a:solidFill>
              </a:rPr>
              <a:t>“Surgeons are better plumbers than electricians”</a:t>
            </a:r>
          </a:p>
          <a:p>
            <a:endParaRPr lang="en-US" sz="3200" dirty="0">
              <a:solidFill>
                <a:srgbClr val="0070C0"/>
              </a:solidFill>
            </a:endParaRPr>
          </a:p>
          <a:p>
            <a:r>
              <a:rPr lang="en-US" sz="2800" dirty="0"/>
              <a:t>ANS and epinephrine can modify the timing and strength of each heart beat.</a:t>
            </a:r>
            <a:endParaRPr lang="en-IN" sz="2800" dirty="0"/>
          </a:p>
        </p:txBody>
      </p:sp>
    </p:spTree>
    <p:extLst>
      <p:ext uri="{BB962C8B-B14F-4D97-AF65-F5344CB8AC3E}">
        <p14:creationId xmlns:p14="http://schemas.microsoft.com/office/powerpoint/2010/main" val="162025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rhythmic fibers</a:t>
            </a:r>
            <a:endParaRPr lang="en-IN" dirty="0"/>
          </a:p>
        </p:txBody>
      </p:sp>
      <p:sp>
        <p:nvSpPr>
          <p:cNvPr id="3" name="Content Placeholder 2"/>
          <p:cNvSpPr>
            <a:spLocks noGrp="1"/>
          </p:cNvSpPr>
          <p:nvPr>
            <p:ph idx="1"/>
          </p:nvPr>
        </p:nvSpPr>
        <p:spPr/>
        <p:txBody>
          <a:bodyPr>
            <a:normAutofit fontScale="92500" lnSpcReduction="10000"/>
          </a:bodyPr>
          <a:lstStyle/>
          <a:p>
            <a:r>
              <a:rPr lang="en-US" dirty="0"/>
              <a:t>On their own, auto rhythmic fibers in the SA node would initiate an action potential about every 0.6 second, or 100 times per minute. Thus, the SA node sets the rhythm for contraction of the heart—it is the </a:t>
            </a:r>
            <a:r>
              <a:rPr lang="en-US" i="1" dirty="0"/>
              <a:t>natural pacemaker. </a:t>
            </a:r>
          </a:p>
          <a:p>
            <a:r>
              <a:rPr lang="en-US" dirty="0"/>
              <a:t>This rate is faster than that of any other auto rhythmic fibers. Because action potentials from the SA node spread through the conduction system and stimulate other areas before the other areas are able to generate an action potential at their own, slower rate, the SA node acts as the natural </a:t>
            </a:r>
            <a:r>
              <a:rPr lang="en-IN" dirty="0"/>
              <a:t>pacemaker of the heart.</a:t>
            </a:r>
          </a:p>
          <a:p>
            <a:r>
              <a:rPr lang="en-US" dirty="0"/>
              <a:t>Nerve impulses from the autonomic nervous system (ANS) and blood-borne hormones (such as epinephrine) </a:t>
            </a:r>
            <a:r>
              <a:rPr lang="en-US" i="1" dirty="0"/>
              <a:t>modify the timing and strength </a:t>
            </a:r>
            <a:r>
              <a:rPr lang="en-US" dirty="0"/>
              <a:t>of each heartbeat, but </a:t>
            </a:r>
            <a:r>
              <a:rPr lang="en-US"/>
              <a:t>they </a:t>
            </a:r>
            <a:r>
              <a:rPr lang="en-US" i="1"/>
              <a:t>do not </a:t>
            </a:r>
            <a:r>
              <a:rPr lang="en-US" i="1" dirty="0"/>
              <a:t>establish the fundamental rhythm.</a:t>
            </a:r>
            <a:endParaRPr lang="en-IN" dirty="0"/>
          </a:p>
        </p:txBody>
      </p:sp>
    </p:spTree>
    <p:extLst>
      <p:ext uri="{BB962C8B-B14F-4D97-AF65-F5344CB8AC3E}">
        <p14:creationId xmlns:p14="http://schemas.microsoft.com/office/powerpoint/2010/main" val="1743750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 node action potential</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241" y="1351723"/>
            <a:ext cx="11493688" cy="5506278"/>
          </a:xfrm>
        </p:spPr>
      </p:pic>
    </p:spTree>
    <p:extLst>
      <p:ext uri="{BB962C8B-B14F-4D97-AF65-F5344CB8AC3E}">
        <p14:creationId xmlns:p14="http://schemas.microsoft.com/office/powerpoint/2010/main" val="370970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Action potential and contraction of contractile fibers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0175"/>
            <a:ext cx="11966713" cy="5797826"/>
          </a:xfrm>
        </p:spPr>
      </p:pic>
    </p:spTree>
    <p:extLst>
      <p:ext uri="{BB962C8B-B14F-4D97-AF65-F5344CB8AC3E}">
        <p14:creationId xmlns:p14="http://schemas.microsoft.com/office/powerpoint/2010/main" val="8981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ECG</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8173" y="0"/>
            <a:ext cx="7927696" cy="7065117"/>
          </a:xfrm>
        </p:spPr>
      </p:pic>
      <p:sp>
        <p:nvSpPr>
          <p:cNvPr id="5" name="Rectangle 4"/>
          <p:cNvSpPr/>
          <p:nvPr/>
        </p:nvSpPr>
        <p:spPr>
          <a:xfrm>
            <a:off x="341661" y="1502322"/>
            <a:ext cx="3501469" cy="5262979"/>
          </a:xfrm>
          <a:prstGeom prst="rect">
            <a:avLst/>
          </a:prstGeom>
        </p:spPr>
        <p:txBody>
          <a:bodyPr wrap="square">
            <a:spAutoFit/>
          </a:bodyPr>
          <a:lstStyle/>
          <a:p>
            <a:r>
              <a:rPr lang="en-US" sz="2400" dirty="0">
                <a:solidFill>
                  <a:srgbClr val="FF0000"/>
                </a:solidFill>
              </a:rPr>
              <a:t>Electrocardiogram</a:t>
            </a:r>
          </a:p>
          <a:p>
            <a:r>
              <a:rPr lang="en-US" sz="2400" dirty="0">
                <a:solidFill>
                  <a:srgbClr val="FF0000"/>
                </a:solidFill>
              </a:rPr>
              <a:t>Electrocardiograph</a:t>
            </a:r>
          </a:p>
          <a:p>
            <a:endParaRPr lang="en-US" sz="2400" dirty="0">
              <a:solidFill>
                <a:srgbClr val="FF0000"/>
              </a:solidFill>
            </a:endParaRPr>
          </a:p>
          <a:p>
            <a:r>
              <a:rPr lang="en-US" sz="2400" dirty="0">
                <a:solidFill>
                  <a:srgbClr val="FF0000"/>
                </a:solidFill>
              </a:rPr>
              <a:t>Enlargements:</a:t>
            </a:r>
          </a:p>
          <a:p>
            <a:r>
              <a:rPr lang="en-US" sz="2400" dirty="0">
                <a:solidFill>
                  <a:srgbClr val="FF0000"/>
                </a:solidFill>
              </a:rPr>
              <a:t>Large P wave- arterial enlargement</a:t>
            </a:r>
          </a:p>
          <a:p>
            <a:r>
              <a:rPr lang="en-US" sz="2400" dirty="0">
                <a:solidFill>
                  <a:srgbClr val="FF0000"/>
                </a:solidFill>
              </a:rPr>
              <a:t>Enlarged Q wave- myocardial infraction</a:t>
            </a:r>
          </a:p>
          <a:p>
            <a:r>
              <a:rPr lang="en-US" sz="2400" dirty="0">
                <a:solidFill>
                  <a:srgbClr val="FF0000"/>
                </a:solidFill>
              </a:rPr>
              <a:t>Enlarged R wave- enlarged ventricles</a:t>
            </a:r>
          </a:p>
          <a:p>
            <a:r>
              <a:rPr lang="en-US" sz="2400" dirty="0">
                <a:solidFill>
                  <a:srgbClr val="FF0000"/>
                </a:solidFill>
              </a:rPr>
              <a:t>Flatten T wave- insufficient oxygen</a:t>
            </a:r>
          </a:p>
          <a:p>
            <a:r>
              <a:rPr lang="en-US" sz="2400" dirty="0">
                <a:solidFill>
                  <a:srgbClr val="FF0000"/>
                </a:solidFill>
              </a:rPr>
              <a:t>Lengthen P-Q – coronary artery disease</a:t>
            </a:r>
            <a:endParaRPr lang="en-IN" sz="2400" dirty="0">
              <a:solidFill>
                <a:srgbClr val="FF0000"/>
              </a:solidFill>
            </a:endParaRPr>
          </a:p>
        </p:txBody>
      </p:sp>
    </p:spTree>
    <p:extLst>
      <p:ext uri="{BB962C8B-B14F-4D97-AF65-F5344CB8AC3E}">
        <p14:creationId xmlns:p14="http://schemas.microsoft.com/office/powerpoint/2010/main" val="4034989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1D54-E72C-1EE5-68AA-7091BE1C37EE}"/>
              </a:ext>
            </a:extLst>
          </p:cNvPr>
          <p:cNvSpPr>
            <a:spLocks noGrp="1"/>
          </p:cNvSpPr>
          <p:nvPr>
            <p:ph type="title"/>
          </p:nvPr>
        </p:nvSpPr>
        <p:spPr>
          <a:xfrm>
            <a:off x="0" y="0"/>
            <a:ext cx="10515600" cy="1325563"/>
          </a:xfrm>
        </p:spPr>
        <p:txBody>
          <a:bodyPr/>
          <a:lstStyle/>
          <a:p>
            <a:r>
              <a:rPr lang="en-US" dirty="0">
                <a:solidFill>
                  <a:srgbClr val="0070C0"/>
                </a:solidFill>
              </a:rPr>
              <a:t>ECG</a:t>
            </a:r>
            <a:endParaRPr lang="en-IN" dirty="0">
              <a:solidFill>
                <a:srgbClr val="0070C0"/>
              </a:solidFill>
            </a:endParaRPr>
          </a:p>
        </p:txBody>
      </p:sp>
      <p:sp>
        <p:nvSpPr>
          <p:cNvPr id="3" name="Content Placeholder 2">
            <a:extLst>
              <a:ext uri="{FF2B5EF4-FFF2-40B4-BE49-F238E27FC236}">
                <a16:creationId xmlns:a16="http://schemas.microsoft.com/office/drawing/2014/main" id="{A7659C3E-33FE-4E2C-1D67-68C7E6B701EA}"/>
              </a:ext>
            </a:extLst>
          </p:cNvPr>
          <p:cNvSpPr>
            <a:spLocks noGrp="1"/>
          </p:cNvSpPr>
          <p:nvPr>
            <p:ph idx="1"/>
          </p:nvPr>
        </p:nvSpPr>
        <p:spPr>
          <a:xfrm>
            <a:off x="0" y="1325563"/>
            <a:ext cx="12084424" cy="5032375"/>
          </a:xfrm>
        </p:spPr>
        <p:txBody>
          <a:bodyPr>
            <a:normAutofit fontScale="92500" lnSpcReduction="10000"/>
          </a:bodyPr>
          <a:lstStyle/>
          <a:p>
            <a:pPr algn="l"/>
            <a:r>
              <a:rPr lang="en-IN" sz="1800" b="0" i="0" u="none" strike="noStrike" baseline="0" dirty="0">
                <a:latin typeface="Times-Roman"/>
              </a:rPr>
              <a:t>By comparing </a:t>
            </a:r>
            <a:r>
              <a:rPr lang="en-US" sz="1800" dirty="0">
                <a:solidFill>
                  <a:srgbClr val="0070C0"/>
                </a:solidFill>
                <a:latin typeface="Times-Roman"/>
              </a:rPr>
              <a:t>ECG</a:t>
            </a:r>
            <a:r>
              <a:rPr lang="en-US" sz="1800" b="0" i="0" u="none" strike="noStrike" baseline="0" dirty="0">
                <a:latin typeface="Times-Roman"/>
              </a:rPr>
              <a:t> with one another and with normal records, it is possible </a:t>
            </a:r>
            <a:r>
              <a:rPr lang="en-US" sz="1800" b="0" i="0" u="none" strike="noStrike" baseline="0" dirty="0">
                <a:solidFill>
                  <a:srgbClr val="0070C0"/>
                </a:solidFill>
                <a:latin typeface="Times-Roman"/>
              </a:rPr>
              <a:t>to determine </a:t>
            </a:r>
          </a:p>
          <a:p>
            <a:pPr marL="0" indent="0" algn="l">
              <a:buNone/>
            </a:pPr>
            <a:r>
              <a:rPr lang="en-US" sz="1800" dirty="0">
                <a:latin typeface="Times-Roman"/>
              </a:rPr>
              <a:t>	</a:t>
            </a:r>
            <a:r>
              <a:rPr lang="en-US" sz="1800" b="0" i="0" u="none" strike="noStrike" baseline="0" dirty="0">
                <a:latin typeface="Times-Roman"/>
              </a:rPr>
              <a:t>(1) </a:t>
            </a:r>
            <a:r>
              <a:rPr lang="en-US" sz="1800" b="0" i="0" u="none" strike="noStrike" baseline="0" dirty="0">
                <a:solidFill>
                  <a:srgbClr val="FF0000"/>
                </a:solidFill>
                <a:latin typeface="Times-Roman"/>
              </a:rPr>
              <a:t>if the conducting pathway is abnormal,</a:t>
            </a:r>
            <a:r>
              <a:rPr lang="en-US" sz="1800" dirty="0">
                <a:solidFill>
                  <a:srgbClr val="FF0000"/>
                </a:solidFill>
                <a:latin typeface="Times-Roman"/>
              </a:rPr>
              <a:t>	</a:t>
            </a:r>
            <a:r>
              <a:rPr lang="en-US" sz="1800" b="0" i="0" u="none" strike="noStrike" baseline="0" dirty="0">
                <a:solidFill>
                  <a:srgbClr val="FF0000"/>
                </a:solidFill>
                <a:latin typeface="Times-Roman"/>
              </a:rPr>
              <a:t>(2) if the heart is enlarged, </a:t>
            </a:r>
            <a:r>
              <a:rPr lang="en-US" sz="1800" dirty="0">
                <a:solidFill>
                  <a:srgbClr val="FF0000"/>
                </a:solidFill>
                <a:latin typeface="Times-Roman"/>
              </a:rPr>
              <a:t>	</a:t>
            </a:r>
            <a:r>
              <a:rPr lang="en-US" sz="1800" b="0" i="0" u="none" strike="noStrike" baseline="0" dirty="0">
                <a:solidFill>
                  <a:srgbClr val="FF0000"/>
                </a:solidFill>
                <a:latin typeface="Times-Roman"/>
              </a:rPr>
              <a:t>(3) if certain regions of the heart are damaged, and </a:t>
            </a:r>
          </a:p>
          <a:p>
            <a:pPr marL="0" indent="0" algn="l">
              <a:buNone/>
            </a:pPr>
            <a:r>
              <a:rPr lang="en-US" sz="1800" dirty="0">
                <a:solidFill>
                  <a:srgbClr val="FF0000"/>
                </a:solidFill>
                <a:latin typeface="Times-Roman"/>
              </a:rPr>
              <a:t>	</a:t>
            </a:r>
            <a:r>
              <a:rPr lang="en-US" sz="1800" b="0" i="0" u="none" strike="noStrike" baseline="0" dirty="0">
                <a:solidFill>
                  <a:srgbClr val="FF0000"/>
                </a:solidFill>
                <a:latin typeface="Times-Roman"/>
              </a:rPr>
              <a:t>(4) the cause of chest pain</a:t>
            </a:r>
          </a:p>
          <a:p>
            <a:pPr algn="l"/>
            <a:r>
              <a:rPr lang="en-US" sz="1800" b="1" u="sng" dirty="0">
                <a:latin typeface="Times-Roman"/>
              </a:rPr>
              <a:t>Size wise information: </a:t>
            </a:r>
          </a:p>
          <a:p>
            <a:pPr marL="0" indent="0" algn="l">
              <a:buNone/>
            </a:pPr>
            <a:r>
              <a:rPr lang="en-US" sz="1800" b="0" i="0" u="none" strike="noStrike" baseline="0" dirty="0">
                <a:latin typeface="Times-Roman"/>
              </a:rPr>
              <a:t>	1</a:t>
            </a:r>
            <a:r>
              <a:rPr lang="en-US" sz="1800" b="0" i="0" u="none" strike="noStrike" baseline="0" dirty="0">
                <a:solidFill>
                  <a:srgbClr val="FF0000"/>
                </a:solidFill>
                <a:latin typeface="Times-Roman"/>
              </a:rPr>
              <a:t>) Larger P </a:t>
            </a:r>
            <a:r>
              <a:rPr lang="en-US" sz="1800" b="0" i="0" u="none" strike="noStrike" baseline="0" dirty="0">
                <a:latin typeface="Times-Roman"/>
              </a:rPr>
              <a:t>waves indicate </a:t>
            </a:r>
            <a:r>
              <a:rPr lang="en-US" sz="1800" b="0" i="0" u="none" strike="noStrike" baseline="0" dirty="0">
                <a:solidFill>
                  <a:srgbClr val="00B050"/>
                </a:solidFill>
                <a:latin typeface="Times-Roman"/>
              </a:rPr>
              <a:t>enlargement of an atrium</a:t>
            </a:r>
            <a:r>
              <a:rPr lang="en-US" sz="1800" b="0" i="0" u="none" strike="noStrike" baseline="0" dirty="0">
                <a:latin typeface="Times-Roman"/>
              </a:rPr>
              <a:t>; </a:t>
            </a:r>
          </a:p>
          <a:p>
            <a:pPr marL="0" indent="0" algn="l">
              <a:buNone/>
            </a:pPr>
            <a:r>
              <a:rPr lang="en-US" sz="1800" dirty="0">
                <a:latin typeface="Times-Roman"/>
              </a:rPr>
              <a:t>	2) </a:t>
            </a:r>
            <a:r>
              <a:rPr lang="en-US" sz="1800" b="0" i="0" u="none" strike="noStrike" baseline="0" dirty="0">
                <a:latin typeface="Times-Roman"/>
              </a:rPr>
              <a:t>an </a:t>
            </a:r>
            <a:r>
              <a:rPr lang="en-US" sz="1800" b="0" i="0" u="none" strike="noStrike" baseline="0" dirty="0">
                <a:solidFill>
                  <a:srgbClr val="FF0000"/>
                </a:solidFill>
                <a:latin typeface="Times-Roman"/>
              </a:rPr>
              <a:t>enlarged Q</a:t>
            </a:r>
            <a:r>
              <a:rPr lang="en-US" sz="1800" b="0" i="0" u="none" strike="noStrike" baseline="0" dirty="0">
                <a:latin typeface="Times-Roman"/>
              </a:rPr>
              <a:t> wave may indicate </a:t>
            </a:r>
            <a:r>
              <a:rPr lang="en-US" sz="1800" b="0" i="0" u="none" strike="noStrike" baseline="0" dirty="0">
                <a:solidFill>
                  <a:srgbClr val="00B050"/>
                </a:solidFill>
                <a:latin typeface="Times-Roman"/>
              </a:rPr>
              <a:t>a myocardial infarction</a:t>
            </a:r>
            <a:r>
              <a:rPr lang="en-US" sz="1800" b="0" i="0" u="none" strike="noStrike" baseline="0" dirty="0">
                <a:latin typeface="Times-Roman"/>
              </a:rPr>
              <a:t>; and </a:t>
            </a:r>
          </a:p>
          <a:p>
            <a:pPr marL="0" indent="0" algn="l">
              <a:buNone/>
            </a:pPr>
            <a:r>
              <a:rPr lang="en-US" sz="1800" b="0" i="0" u="none" strike="noStrike" baseline="0" dirty="0">
                <a:latin typeface="Times-Roman"/>
              </a:rPr>
              <a:t>	3) An </a:t>
            </a:r>
            <a:r>
              <a:rPr lang="en-US" sz="1800" b="0" i="0" u="none" strike="noStrike" baseline="0" dirty="0">
                <a:solidFill>
                  <a:srgbClr val="FF0000"/>
                </a:solidFill>
                <a:latin typeface="Times-Roman"/>
              </a:rPr>
              <a:t>enlarged R</a:t>
            </a:r>
            <a:r>
              <a:rPr lang="en-US" sz="1800" b="0" i="0" u="none" strike="noStrike" baseline="0" dirty="0">
                <a:latin typeface="Times-Roman"/>
              </a:rPr>
              <a:t> wave generally indicates </a:t>
            </a:r>
            <a:r>
              <a:rPr lang="en-US" sz="1800" b="0" i="0" u="none" strike="noStrike" baseline="0" dirty="0">
                <a:solidFill>
                  <a:srgbClr val="00B050"/>
                </a:solidFill>
                <a:latin typeface="Times-Roman"/>
              </a:rPr>
              <a:t>enlarged ventricles</a:t>
            </a:r>
            <a:r>
              <a:rPr lang="en-US" sz="1800" b="0" i="0" u="none" strike="noStrike" baseline="0" dirty="0">
                <a:latin typeface="Times-Roman"/>
              </a:rPr>
              <a:t>. </a:t>
            </a:r>
          </a:p>
          <a:p>
            <a:pPr marL="0" indent="0" algn="l">
              <a:buNone/>
            </a:pPr>
            <a:r>
              <a:rPr lang="en-US" sz="1800" b="0" i="0" u="none" strike="noStrike" baseline="0" dirty="0">
                <a:latin typeface="Times-Roman"/>
              </a:rPr>
              <a:t>	4) The </a:t>
            </a:r>
            <a:r>
              <a:rPr lang="en-US" sz="1800" b="0" i="0" u="none" strike="noStrike" baseline="0" dirty="0">
                <a:solidFill>
                  <a:srgbClr val="FF0000"/>
                </a:solidFill>
                <a:latin typeface="Times-Roman"/>
              </a:rPr>
              <a:t>T wave is flatter</a:t>
            </a:r>
            <a:r>
              <a:rPr lang="en-US" sz="1800" b="0" i="0" u="none" strike="noStrike" baseline="0" dirty="0">
                <a:latin typeface="Times-Roman"/>
              </a:rPr>
              <a:t> than normal when the heart muscle is receiving </a:t>
            </a:r>
            <a:r>
              <a:rPr lang="en-US" sz="1800" b="0" i="0" u="none" strike="noStrike" baseline="0" dirty="0">
                <a:solidFill>
                  <a:srgbClr val="00B050"/>
                </a:solidFill>
                <a:latin typeface="Times-Roman"/>
              </a:rPr>
              <a:t>insufficient oxygen</a:t>
            </a:r>
            <a:r>
              <a:rPr lang="en-US" sz="1800" b="0" i="0" u="none" strike="noStrike" baseline="0" dirty="0">
                <a:latin typeface="Times-Roman"/>
              </a:rPr>
              <a:t>—as, for example, in coronary artery disease.</a:t>
            </a:r>
          </a:p>
          <a:p>
            <a:pPr marL="0" indent="0" algn="l">
              <a:buNone/>
            </a:pPr>
            <a:r>
              <a:rPr lang="en-US" sz="1800" b="0" i="0" u="none" strike="noStrike" baseline="0" dirty="0">
                <a:latin typeface="Times-Roman"/>
              </a:rPr>
              <a:t>	5)  The T wave may be </a:t>
            </a:r>
            <a:r>
              <a:rPr lang="en-US" sz="1800" b="0" i="0" u="none" strike="noStrike" baseline="0" dirty="0">
                <a:solidFill>
                  <a:srgbClr val="FF0000"/>
                </a:solidFill>
                <a:latin typeface="Times-Roman"/>
              </a:rPr>
              <a:t>elevated</a:t>
            </a:r>
            <a:r>
              <a:rPr lang="en-US" sz="1800" b="0" i="0" u="none" strike="noStrike" baseline="0" dirty="0">
                <a:latin typeface="Times-Roman"/>
              </a:rPr>
              <a:t> in hyperkalemia (high blood </a:t>
            </a:r>
            <a:r>
              <a:rPr lang="en-IN" sz="1800" b="0" i="0" u="none" strike="noStrike" baseline="0" dirty="0">
                <a:latin typeface="Times-Roman"/>
              </a:rPr>
              <a:t>K</a:t>
            </a:r>
            <a:r>
              <a:rPr lang="en-IN" sz="1800" b="0" i="0" u="none" strike="noStrike" baseline="0" dirty="0">
                <a:latin typeface="MathematicalPi-One"/>
              </a:rPr>
              <a:t> </a:t>
            </a:r>
            <a:r>
              <a:rPr lang="en-IN" sz="1800" b="0" i="0" u="none" strike="noStrike" baseline="0" dirty="0">
                <a:latin typeface="Times-Roman"/>
              </a:rPr>
              <a:t>level).</a:t>
            </a:r>
          </a:p>
          <a:p>
            <a:r>
              <a:rPr lang="en-IN" sz="1800" b="1" u="sng" dirty="0">
                <a:latin typeface="Times-Roman"/>
              </a:rPr>
              <a:t>Interval and segments:</a:t>
            </a:r>
          </a:p>
          <a:p>
            <a:pPr marL="0" indent="0" algn="l">
              <a:buNone/>
            </a:pPr>
            <a:r>
              <a:rPr lang="en-IN" sz="1800" dirty="0">
                <a:latin typeface="Times-Roman"/>
              </a:rPr>
              <a:t>	1) </a:t>
            </a:r>
            <a:r>
              <a:rPr lang="en-US" sz="1800" b="0" i="0" u="none" strike="noStrike" baseline="0" dirty="0">
                <a:latin typeface="Times-Roman"/>
              </a:rPr>
              <a:t>the P–Q interval </a:t>
            </a:r>
            <a:r>
              <a:rPr lang="en-IN" sz="1800" b="0" i="0" u="none" strike="noStrike" baseline="0" dirty="0">
                <a:latin typeface="Times-Roman"/>
              </a:rPr>
              <a:t>lengthens</a:t>
            </a:r>
            <a:r>
              <a:rPr lang="en-IN" sz="1800" dirty="0">
                <a:latin typeface="Times-Roman"/>
              </a:rPr>
              <a:t>- </a:t>
            </a:r>
            <a:r>
              <a:rPr lang="en-US" sz="1800" dirty="0">
                <a:latin typeface="Times-Roman"/>
              </a:rPr>
              <a:t>coronary artery disease and rheumatic fever.</a:t>
            </a:r>
          </a:p>
          <a:p>
            <a:pPr algn="l"/>
            <a:r>
              <a:rPr lang="en-US" dirty="0">
                <a:latin typeface="Times-Roman"/>
              </a:rPr>
              <a:t>	</a:t>
            </a:r>
            <a:r>
              <a:rPr lang="en-US" sz="1800" dirty="0">
                <a:latin typeface="Times-Roman"/>
              </a:rPr>
              <a:t>2) The S–T segment is elevated (above the baseline) in acute myocardial infarction and depressed (below the baseline) when the heart muscle receives </a:t>
            </a:r>
            <a:r>
              <a:rPr lang="en-IN" sz="1800" dirty="0">
                <a:latin typeface="Times-Roman"/>
              </a:rPr>
              <a:t>insufficient </a:t>
            </a:r>
            <a:r>
              <a:rPr lang="en-IN" sz="1800" b="0" i="0" u="none" strike="noStrike" baseline="0" dirty="0">
                <a:latin typeface="Times-Roman"/>
              </a:rPr>
              <a:t>oxygen.</a:t>
            </a:r>
            <a:endParaRPr lang="en-IN" dirty="0"/>
          </a:p>
        </p:txBody>
      </p:sp>
    </p:spTree>
    <p:extLst>
      <p:ext uri="{BB962C8B-B14F-4D97-AF65-F5344CB8AC3E}">
        <p14:creationId xmlns:p14="http://schemas.microsoft.com/office/powerpoint/2010/main" val="187557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6813F3-F62D-0E68-94DD-1E0B83B35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46980"/>
            <a:ext cx="11331388" cy="6764039"/>
          </a:xfrm>
        </p:spPr>
      </p:pic>
    </p:spTree>
    <p:extLst>
      <p:ext uri="{BB962C8B-B14F-4D97-AF65-F5344CB8AC3E}">
        <p14:creationId xmlns:p14="http://schemas.microsoft.com/office/powerpoint/2010/main" val="101993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Cardiovascular system</a:t>
            </a:r>
            <a:endParaRPr lang="en-IN" dirty="0"/>
          </a:p>
        </p:txBody>
      </p:sp>
      <p:sp>
        <p:nvSpPr>
          <p:cNvPr id="3" name="Content Placeholder 2"/>
          <p:cNvSpPr>
            <a:spLocks noGrp="1"/>
          </p:cNvSpPr>
          <p:nvPr>
            <p:ph idx="1"/>
          </p:nvPr>
        </p:nvSpPr>
        <p:spPr/>
        <p:txBody>
          <a:bodyPr/>
          <a:lstStyle/>
          <a:p>
            <a:r>
              <a:rPr lang="en-US" dirty="0"/>
              <a:t>Cardio + vascular : it involves all the blood, blood vessels and heart which pumps the blood through blood vessels. </a:t>
            </a:r>
          </a:p>
          <a:p>
            <a:r>
              <a:rPr lang="en-US" dirty="0"/>
              <a:t>The cardiovascular system contributes to homeostasis of other body systems by transporting and distributing blood throughout the body to deliver materials (such as oxygen, nutrients, and hormones) and carry away wastes.</a:t>
            </a:r>
          </a:p>
          <a:p>
            <a:r>
              <a:rPr lang="en-US" dirty="0"/>
              <a:t>The scientific study of the normal heart and the diseases associated with it is </a:t>
            </a:r>
            <a:r>
              <a:rPr lang="en-US" b="1" dirty="0"/>
              <a:t>cardiology.</a:t>
            </a:r>
            <a:endParaRPr lang="en-IN" dirty="0"/>
          </a:p>
        </p:txBody>
      </p:sp>
    </p:spTree>
    <p:extLst>
      <p:ext uri="{BB962C8B-B14F-4D97-AF65-F5344CB8AC3E}">
        <p14:creationId xmlns:p14="http://schemas.microsoft.com/office/powerpoint/2010/main" val="3022536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18816"/>
          </a:xfrm>
        </p:spPr>
      </p:pic>
    </p:spTree>
    <p:extLst>
      <p:ext uri="{BB962C8B-B14F-4D97-AF65-F5344CB8AC3E}">
        <p14:creationId xmlns:p14="http://schemas.microsoft.com/office/powerpoint/2010/main" val="3637459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Cardiac cycle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993217" cy="6858000"/>
          </a:xfrm>
        </p:spPr>
      </p:pic>
      <p:sp>
        <p:nvSpPr>
          <p:cNvPr id="5" name="TextBox 4"/>
          <p:cNvSpPr txBox="1"/>
          <p:nvPr/>
        </p:nvSpPr>
        <p:spPr>
          <a:xfrm>
            <a:off x="5552661" y="2849217"/>
            <a:ext cx="1855304" cy="954107"/>
          </a:xfrm>
          <a:prstGeom prst="rect">
            <a:avLst/>
          </a:prstGeom>
          <a:noFill/>
        </p:spPr>
        <p:txBody>
          <a:bodyPr wrap="square" rtlCol="0">
            <a:spAutoFit/>
          </a:bodyPr>
          <a:lstStyle/>
          <a:p>
            <a:pPr algn="ctr"/>
            <a:r>
              <a:rPr lang="en-US" sz="2800" b="1" dirty="0">
                <a:solidFill>
                  <a:srgbClr val="FF0000"/>
                </a:solidFill>
              </a:rPr>
              <a:t>Cardiac Cycle</a:t>
            </a:r>
            <a:endParaRPr lang="en-IN" sz="2800" b="1" dirty="0">
              <a:solidFill>
                <a:srgbClr val="FF0000"/>
              </a:solidFill>
            </a:endParaRPr>
          </a:p>
        </p:txBody>
      </p:sp>
    </p:spTree>
    <p:extLst>
      <p:ext uri="{BB962C8B-B14F-4D97-AF65-F5344CB8AC3E}">
        <p14:creationId xmlns:p14="http://schemas.microsoft.com/office/powerpoint/2010/main" val="930803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46226" cy="7036904"/>
          </a:xfrm>
        </p:spPr>
      </p:pic>
    </p:spTree>
    <p:extLst>
      <p:ext uri="{BB962C8B-B14F-4D97-AF65-F5344CB8AC3E}">
        <p14:creationId xmlns:p14="http://schemas.microsoft.com/office/powerpoint/2010/main" val="242318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Heart sounds</a:t>
            </a:r>
            <a:endParaRPr lang="en-IN" dirty="0">
              <a:solidFill>
                <a:srgbClr val="0070C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5748" y="3224213"/>
            <a:ext cx="4966252" cy="3421196"/>
          </a:xfrm>
        </p:spPr>
      </p:pic>
      <p:sp>
        <p:nvSpPr>
          <p:cNvPr id="7" name="Rectangle 6"/>
          <p:cNvSpPr/>
          <p:nvPr/>
        </p:nvSpPr>
        <p:spPr>
          <a:xfrm>
            <a:off x="291548" y="1516871"/>
            <a:ext cx="6096000" cy="2677656"/>
          </a:xfrm>
          <a:prstGeom prst="rect">
            <a:avLst/>
          </a:prstGeom>
        </p:spPr>
        <p:txBody>
          <a:bodyPr>
            <a:spAutoFit/>
          </a:bodyPr>
          <a:lstStyle/>
          <a:p>
            <a:r>
              <a:rPr lang="en-US" sz="2800" dirty="0"/>
              <a:t>S1- closure of AV valves</a:t>
            </a:r>
          </a:p>
          <a:p>
            <a:r>
              <a:rPr lang="en-US" sz="2800" dirty="0"/>
              <a:t>S2-closure of SL valves</a:t>
            </a:r>
          </a:p>
          <a:p>
            <a:r>
              <a:rPr lang="en-US" sz="2800" dirty="0"/>
              <a:t>Third sound- rushing of blood during ventricular filling</a:t>
            </a:r>
          </a:p>
          <a:p>
            <a:r>
              <a:rPr lang="en-US" sz="2800" dirty="0"/>
              <a:t>Fourth sound- contraction of atrial muscles</a:t>
            </a:r>
            <a:endParaRPr lang="en-IN" sz="2800"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137" y="157163"/>
            <a:ext cx="6315075" cy="3067050"/>
          </a:xfrm>
          <a:prstGeom prst="rect">
            <a:avLst/>
          </a:prstGeom>
        </p:spPr>
      </p:pic>
    </p:spTree>
    <p:extLst>
      <p:ext uri="{BB962C8B-B14F-4D97-AF65-F5344CB8AC3E}">
        <p14:creationId xmlns:p14="http://schemas.microsoft.com/office/powerpoint/2010/main" val="141149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5130"/>
          </a:xfrm>
        </p:spPr>
        <p:txBody>
          <a:bodyPr/>
          <a:lstStyle/>
          <a:p>
            <a:r>
              <a:rPr lang="en-US" dirty="0"/>
              <a:t>Cardiac output</a:t>
            </a:r>
            <a:endParaRPr lang="en-IN" dirty="0"/>
          </a:p>
        </p:txBody>
      </p:sp>
      <p:sp>
        <p:nvSpPr>
          <p:cNvPr id="5" name="Content Placeholder 4"/>
          <p:cNvSpPr>
            <a:spLocks noGrp="1"/>
          </p:cNvSpPr>
          <p:nvPr>
            <p:ph idx="1"/>
          </p:nvPr>
        </p:nvSpPr>
        <p:spPr>
          <a:xfrm>
            <a:off x="0" y="1255782"/>
            <a:ext cx="12192000" cy="6185314"/>
          </a:xfrm>
        </p:spPr>
        <p:txBody>
          <a:bodyPr>
            <a:normAutofit lnSpcReduction="10000"/>
          </a:bodyPr>
          <a:lstStyle/>
          <a:p>
            <a:r>
              <a:rPr lang="en-US" dirty="0"/>
              <a:t>Volume of blood ejected from the left ventricle into the aorta each minute.</a:t>
            </a:r>
          </a:p>
          <a:p>
            <a:pPr marL="0" indent="0">
              <a:buNone/>
            </a:pPr>
            <a:r>
              <a:rPr lang="en-US" dirty="0"/>
              <a:t>                                 </a:t>
            </a:r>
            <a:r>
              <a:rPr lang="en-US" dirty="0">
                <a:solidFill>
                  <a:srgbClr val="FF0000"/>
                </a:solidFill>
              </a:rPr>
              <a:t>CO=SV(70mL/beat) x HR(75 beats/min)=5,250mL/min</a:t>
            </a:r>
          </a:p>
          <a:p>
            <a:r>
              <a:rPr lang="en-US" dirty="0">
                <a:solidFill>
                  <a:srgbClr val="FF0000"/>
                </a:solidFill>
              </a:rPr>
              <a:t>Cardiac reserve: </a:t>
            </a:r>
            <a:r>
              <a:rPr lang="en-US" dirty="0"/>
              <a:t>is the difference between a person’s maximum cardiac output and cardiac output at rest.</a:t>
            </a:r>
          </a:p>
          <a:p>
            <a:r>
              <a:rPr lang="en-US" dirty="0">
                <a:solidFill>
                  <a:srgbClr val="FF0000"/>
                </a:solidFill>
              </a:rPr>
              <a:t>End diastolic volume</a:t>
            </a:r>
          </a:p>
          <a:p>
            <a:r>
              <a:rPr lang="en-US" dirty="0">
                <a:solidFill>
                  <a:srgbClr val="FF0000"/>
                </a:solidFill>
              </a:rPr>
              <a:t>End systolic volume</a:t>
            </a:r>
          </a:p>
          <a:p>
            <a:r>
              <a:rPr lang="en-US" dirty="0">
                <a:solidFill>
                  <a:srgbClr val="FF0000"/>
                </a:solidFill>
              </a:rPr>
              <a:t>Ejection fraction: </a:t>
            </a:r>
            <a:r>
              <a:rPr lang="en-US" dirty="0"/>
              <a:t>fraction of EDV that is ejected out by each ventricles. It is 54%, 70mL of 130mL (EDV).</a:t>
            </a:r>
          </a:p>
          <a:p>
            <a:pPr marL="0" indent="0">
              <a:buNone/>
            </a:pPr>
            <a:r>
              <a:rPr lang="en-US" dirty="0">
                <a:solidFill>
                  <a:srgbClr val="FF0000"/>
                </a:solidFill>
              </a:rPr>
              <a:t>	EDV-SV=ESV</a:t>
            </a:r>
          </a:p>
          <a:p>
            <a:pPr marL="0" indent="0">
              <a:buNone/>
            </a:pPr>
            <a:r>
              <a:rPr lang="en-US" dirty="0"/>
              <a:t>Regulation of stroke volume:</a:t>
            </a:r>
          </a:p>
          <a:p>
            <a:pPr marL="0" indent="0">
              <a:buNone/>
            </a:pPr>
            <a:r>
              <a:rPr lang="en-US" dirty="0"/>
              <a:t>3 factors regulate the SV and ensure that the left and right ventricles pump equal volume of blood.</a:t>
            </a:r>
          </a:p>
          <a:p>
            <a:pPr marL="0" indent="0">
              <a:buNone/>
            </a:pPr>
            <a:r>
              <a:rPr lang="en-US" dirty="0">
                <a:solidFill>
                  <a:srgbClr val="0070C0"/>
                </a:solidFill>
              </a:rPr>
              <a:t>a) Preload	b)Contractility	c)Afterload</a:t>
            </a:r>
            <a:endParaRPr lang="en-IN" dirty="0">
              <a:solidFill>
                <a:srgbClr val="0070C0"/>
              </a:solidFill>
            </a:endParaRPr>
          </a:p>
        </p:txBody>
      </p:sp>
    </p:spTree>
    <p:extLst>
      <p:ext uri="{BB962C8B-B14F-4D97-AF65-F5344CB8AC3E}">
        <p14:creationId xmlns:p14="http://schemas.microsoft.com/office/powerpoint/2010/main" val="3398887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24C4-32A9-43A0-C461-173F4A4C7C64}"/>
              </a:ext>
            </a:extLst>
          </p:cNvPr>
          <p:cNvSpPr>
            <a:spLocks noGrp="1"/>
          </p:cNvSpPr>
          <p:nvPr>
            <p:ph type="title"/>
          </p:nvPr>
        </p:nvSpPr>
        <p:spPr>
          <a:xfrm>
            <a:off x="-1" y="0"/>
            <a:ext cx="12048565" cy="1325563"/>
          </a:xfrm>
        </p:spPr>
        <p:txBody>
          <a:bodyPr/>
          <a:lstStyle/>
          <a:p>
            <a:r>
              <a:rPr lang="en-IN" dirty="0">
                <a:solidFill>
                  <a:srgbClr val="FF0000"/>
                </a:solidFill>
              </a:rPr>
              <a:t>Volume changes in each heart beat per ventricle </a:t>
            </a:r>
          </a:p>
        </p:txBody>
      </p:sp>
      <p:graphicFrame>
        <p:nvGraphicFramePr>
          <p:cNvPr id="4" name="Content Placeholder 3">
            <a:extLst>
              <a:ext uri="{FF2B5EF4-FFF2-40B4-BE49-F238E27FC236}">
                <a16:creationId xmlns:a16="http://schemas.microsoft.com/office/drawing/2014/main" id="{CCC20B56-0159-2BC5-FBC3-88990F27EF97}"/>
              </a:ext>
            </a:extLst>
          </p:cNvPr>
          <p:cNvGraphicFramePr>
            <a:graphicFrameLocks noGrp="1"/>
          </p:cNvGraphicFramePr>
          <p:nvPr>
            <p:ph idx="1"/>
            <p:extLst>
              <p:ext uri="{D42A27DB-BD31-4B8C-83A1-F6EECF244321}">
                <p14:modId xmlns:p14="http://schemas.microsoft.com/office/powerpoint/2010/main" val="2203076788"/>
              </p:ext>
            </p:extLst>
          </p:nvPr>
        </p:nvGraphicFramePr>
        <p:xfrm>
          <a:off x="443753" y="1203960"/>
          <a:ext cx="10515600" cy="2225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552253382"/>
                    </a:ext>
                  </a:extLst>
                </a:gridCol>
                <a:gridCol w="5257800">
                  <a:extLst>
                    <a:ext uri="{9D8B030D-6E8A-4147-A177-3AD203B41FA5}">
                      <a16:colId xmlns:a16="http://schemas.microsoft.com/office/drawing/2014/main" val="2168976450"/>
                    </a:ext>
                  </a:extLst>
                </a:gridCol>
              </a:tblGrid>
              <a:tr h="370840">
                <a:tc>
                  <a:txBody>
                    <a:bodyPr/>
                    <a:lstStyle/>
                    <a:p>
                      <a:r>
                        <a:rPr lang="en-IN" dirty="0"/>
                        <a:t>ESV left from previous heart beat</a:t>
                      </a:r>
                    </a:p>
                  </a:txBody>
                  <a:tcPr/>
                </a:tc>
                <a:tc>
                  <a:txBody>
                    <a:bodyPr/>
                    <a:lstStyle/>
                    <a:p>
                      <a:r>
                        <a:rPr lang="en-IN" dirty="0"/>
                        <a:t>60ml</a:t>
                      </a:r>
                    </a:p>
                  </a:txBody>
                  <a:tcPr/>
                </a:tc>
                <a:extLst>
                  <a:ext uri="{0D108BD9-81ED-4DB2-BD59-A6C34878D82A}">
                    <a16:rowId xmlns:a16="http://schemas.microsoft.com/office/drawing/2014/main" val="3504894653"/>
                  </a:ext>
                </a:extLst>
              </a:tr>
              <a:tr h="370840">
                <a:tc>
                  <a:txBody>
                    <a:bodyPr/>
                    <a:lstStyle/>
                    <a:p>
                      <a:r>
                        <a:rPr lang="en-IN" dirty="0"/>
                        <a:t>Passively added to the ventricle during arterial systole</a:t>
                      </a:r>
                    </a:p>
                  </a:txBody>
                  <a:tcPr/>
                </a:tc>
                <a:tc>
                  <a:txBody>
                    <a:bodyPr/>
                    <a:lstStyle/>
                    <a:p>
                      <a:r>
                        <a:rPr lang="en-IN" dirty="0"/>
                        <a:t>+30ml</a:t>
                      </a:r>
                    </a:p>
                  </a:txBody>
                  <a:tcPr/>
                </a:tc>
                <a:extLst>
                  <a:ext uri="{0D108BD9-81ED-4DB2-BD59-A6C34878D82A}">
                    <a16:rowId xmlns:a16="http://schemas.microsoft.com/office/drawing/2014/main" val="385377383"/>
                  </a:ext>
                </a:extLst>
              </a:tr>
              <a:tr h="370840">
                <a:tc>
                  <a:txBody>
                    <a:bodyPr/>
                    <a:lstStyle/>
                    <a:p>
                      <a:r>
                        <a:rPr lang="en-IN" dirty="0"/>
                        <a:t>Added by atrial systole</a:t>
                      </a:r>
                    </a:p>
                  </a:txBody>
                  <a:tcPr/>
                </a:tc>
                <a:tc>
                  <a:txBody>
                    <a:bodyPr/>
                    <a:lstStyle/>
                    <a:p>
                      <a:r>
                        <a:rPr lang="en-IN" dirty="0"/>
                        <a:t>+40ml</a:t>
                      </a:r>
                    </a:p>
                  </a:txBody>
                  <a:tcPr/>
                </a:tc>
                <a:extLst>
                  <a:ext uri="{0D108BD9-81ED-4DB2-BD59-A6C34878D82A}">
                    <a16:rowId xmlns:a16="http://schemas.microsoft.com/office/drawing/2014/main" val="1722176817"/>
                  </a:ext>
                </a:extLst>
              </a:tr>
              <a:tr h="370840">
                <a:tc>
                  <a:txBody>
                    <a:bodyPr/>
                    <a:lstStyle/>
                    <a:p>
                      <a:r>
                        <a:rPr lang="en-IN" dirty="0"/>
                        <a:t>EDV</a:t>
                      </a:r>
                    </a:p>
                  </a:txBody>
                  <a:tcPr/>
                </a:tc>
                <a:tc>
                  <a:txBody>
                    <a:bodyPr/>
                    <a:lstStyle/>
                    <a:p>
                      <a:r>
                        <a:rPr lang="en-IN" dirty="0"/>
                        <a:t>130ml</a:t>
                      </a:r>
                    </a:p>
                  </a:txBody>
                  <a:tcPr/>
                </a:tc>
                <a:extLst>
                  <a:ext uri="{0D108BD9-81ED-4DB2-BD59-A6C34878D82A}">
                    <a16:rowId xmlns:a16="http://schemas.microsoft.com/office/drawing/2014/main" val="3923933780"/>
                  </a:ext>
                </a:extLst>
              </a:tr>
              <a:tr h="370840">
                <a:tc>
                  <a:txBody>
                    <a:bodyPr/>
                    <a:lstStyle/>
                    <a:p>
                      <a:r>
                        <a:rPr lang="en-IN" dirty="0"/>
                        <a:t>Stroke volume ejected by ventricular systole</a:t>
                      </a:r>
                    </a:p>
                  </a:txBody>
                  <a:tcPr/>
                </a:tc>
                <a:tc>
                  <a:txBody>
                    <a:bodyPr/>
                    <a:lstStyle/>
                    <a:p>
                      <a:r>
                        <a:rPr lang="en-IN" dirty="0"/>
                        <a:t>-70ml</a:t>
                      </a:r>
                    </a:p>
                  </a:txBody>
                  <a:tcPr/>
                </a:tc>
                <a:extLst>
                  <a:ext uri="{0D108BD9-81ED-4DB2-BD59-A6C34878D82A}">
                    <a16:rowId xmlns:a16="http://schemas.microsoft.com/office/drawing/2014/main" val="618686402"/>
                  </a:ext>
                </a:extLst>
              </a:tr>
              <a:tr h="370840">
                <a:tc>
                  <a:txBody>
                    <a:bodyPr/>
                    <a:lstStyle/>
                    <a:p>
                      <a:r>
                        <a:rPr lang="en-IN" dirty="0"/>
                        <a:t>Leave: End-systolic volume</a:t>
                      </a:r>
                    </a:p>
                  </a:txBody>
                  <a:tcPr/>
                </a:tc>
                <a:tc>
                  <a:txBody>
                    <a:bodyPr/>
                    <a:lstStyle/>
                    <a:p>
                      <a:r>
                        <a:rPr lang="en-IN" dirty="0"/>
                        <a:t>60ml</a:t>
                      </a:r>
                    </a:p>
                  </a:txBody>
                  <a:tcPr/>
                </a:tc>
                <a:extLst>
                  <a:ext uri="{0D108BD9-81ED-4DB2-BD59-A6C34878D82A}">
                    <a16:rowId xmlns:a16="http://schemas.microsoft.com/office/drawing/2014/main" val="1561662870"/>
                  </a:ext>
                </a:extLst>
              </a:tr>
            </a:tbl>
          </a:graphicData>
        </a:graphic>
      </p:graphicFrame>
      <p:sp>
        <p:nvSpPr>
          <p:cNvPr id="5" name="TextBox 4">
            <a:extLst>
              <a:ext uri="{FF2B5EF4-FFF2-40B4-BE49-F238E27FC236}">
                <a16:creationId xmlns:a16="http://schemas.microsoft.com/office/drawing/2014/main" id="{BCCF458F-296D-E9E7-ADA0-D940F2B916D5}"/>
              </a:ext>
            </a:extLst>
          </p:cNvPr>
          <p:cNvSpPr txBox="1"/>
          <p:nvPr/>
        </p:nvSpPr>
        <p:spPr>
          <a:xfrm>
            <a:off x="-40343" y="3576918"/>
            <a:ext cx="12129247" cy="341632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rgbClr val="002060"/>
                </a:solidFill>
              </a:rPr>
              <a:t>Remember both ventricles eject same amount of blood even though pressure in right ventricle is 25mmHg and on left side 120mmHg.</a:t>
            </a:r>
          </a:p>
          <a:p>
            <a:pPr marL="285750" indent="-285750">
              <a:buFont typeface="Wingdings" panose="05000000000000000000" pitchFamily="2" charset="2"/>
              <a:buChar char="Ø"/>
            </a:pPr>
            <a:r>
              <a:rPr lang="en-IN" dirty="0">
                <a:solidFill>
                  <a:srgbClr val="002060"/>
                </a:solidFill>
              </a:rPr>
              <a:t>It is required to maintain homeostasis.</a:t>
            </a:r>
          </a:p>
          <a:p>
            <a:pPr marL="285750" indent="-285750">
              <a:buFont typeface="Wingdings" panose="05000000000000000000" pitchFamily="2" charset="2"/>
              <a:buChar char="Ø"/>
            </a:pPr>
            <a:r>
              <a:rPr lang="en-IN" dirty="0">
                <a:solidFill>
                  <a:srgbClr val="002060"/>
                </a:solidFill>
              </a:rPr>
              <a:t>If right ventricle pumps more blood into the lungs than left – blood accumulates in lungs, causing pulmonary hypertension, edema, and a risk of drowning in one’s own body fluid.</a:t>
            </a:r>
          </a:p>
          <a:p>
            <a:pPr marL="285750" indent="-285750">
              <a:buFont typeface="Wingdings" panose="05000000000000000000" pitchFamily="2" charset="2"/>
              <a:buChar char="Ø"/>
            </a:pPr>
            <a:r>
              <a:rPr lang="en-IN" dirty="0">
                <a:solidFill>
                  <a:srgbClr val="002060"/>
                </a:solidFill>
              </a:rPr>
              <a:t>If left ventricle pumps more blood- blood accumulate in systemic circulation, causing hypertension and systemic edema (dropsy). </a:t>
            </a:r>
          </a:p>
          <a:p>
            <a:pPr marL="285750" indent="-285750">
              <a:buFont typeface="Wingdings" panose="05000000000000000000" pitchFamily="2" charset="2"/>
              <a:buChar char="Ø"/>
            </a:pPr>
            <a:r>
              <a:rPr lang="en-IN" dirty="0">
                <a:solidFill>
                  <a:srgbClr val="002060"/>
                </a:solidFill>
              </a:rPr>
              <a:t>In principle, if the output of the left ventricle were just 1% greater than output of the right, it would completely drain the lungs of blood in less than 10  minutes (although death would occur much sooner).</a:t>
            </a:r>
          </a:p>
          <a:p>
            <a:pPr marL="285750" indent="-285750">
              <a:buFont typeface="Wingdings" panose="05000000000000000000" pitchFamily="2" charset="2"/>
              <a:buChar char="Ø"/>
            </a:pPr>
            <a:r>
              <a:rPr lang="en-IN" dirty="0">
                <a:solidFill>
                  <a:srgbClr val="002060"/>
                </a:solidFill>
              </a:rPr>
              <a:t>Fluid accumulation in either circuit due to insufficiency of ventricular pumping is called congestive heart failure. </a:t>
            </a:r>
          </a:p>
          <a:p>
            <a:pPr marL="285750" indent="-285750">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546948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C8C8-3AB4-F126-88F0-35FB9D2C7210}"/>
              </a:ext>
            </a:extLst>
          </p:cNvPr>
          <p:cNvSpPr>
            <a:spLocks noGrp="1"/>
          </p:cNvSpPr>
          <p:nvPr>
            <p:ph type="title"/>
          </p:nvPr>
        </p:nvSpPr>
        <p:spPr>
          <a:xfrm>
            <a:off x="233082" y="132043"/>
            <a:ext cx="10515600" cy="1325563"/>
          </a:xfrm>
        </p:spPr>
        <p:txBody>
          <a:bodyPr/>
          <a:lstStyle/>
          <a:p>
            <a:r>
              <a:rPr lang="en-IN" dirty="0"/>
              <a:t>Factors affecting cardiac output</a:t>
            </a:r>
            <a:br>
              <a:rPr lang="en-IN" dirty="0"/>
            </a:br>
            <a:endParaRPr lang="en-IN" dirty="0"/>
          </a:p>
        </p:txBody>
      </p:sp>
      <p:pic>
        <p:nvPicPr>
          <p:cNvPr id="1026" name="Picture 2" descr="Cardiac output - Wikipedia">
            <a:extLst>
              <a:ext uri="{FF2B5EF4-FFF2-40B4-BE49-F238E27FC236}">
                <a16:creationId xmlns:a16="http://schemas.microsoft.com/office/drawing/2014/main" id="{40DBCE4E-7383-E233-9E67-279EA87C1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772" y="1457606"/>
            <a:ext cx="8598456" cy="503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587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Physiological variations in cardiac output</a:t>
            </a:r>
            <a:endParaRPr lang="en-IN" dirty="0"/>
          </a:p>
        </p:txBody>
      </p:sp>
      <p:sp>
        <p:nvSpPr>
          <p:cNvPr id="3" name="Content Placeholder 2"/>
          <p:cNvSpPr>
            <a:spLocks noGrp="1"/>
          </p:cNvSpPr>
          <p:nvPr>
            <p:ph idx="1"/>
          </p:nvPr>
        </p:nvSpPr>
        <p:spPr/>
        <p:txBody>
          <a:bodyPr>
            <a:normAutofit fontScale="77500" lnSpcReduction="20000"/>
          </a:bodyPr>
          <a:lstStyle/>
          <a:p>
            <a:r>
              <a:rPr lang="en-US" dirty="0"/>
              <a:t>Age</a:t>
            </a:r>
          </a:p>
          <a:p>
            <a:r>
              <a:rPr lang="en-US" dirty="0"/>
              <a:t>Gender</a:t>
            </a:r>
          </a:p>
          <a:p>
            <a:r>
              <a:rPr lang="en-US" dirty="0"/>
              <a:t>Body Build</a:t>
            </a:r>
          </a:p>
          <a:p>
            <a:r>
              <a:rPr lang="en-US" dirty="0"/>
              <a:t>Diurnal Variations</a:t>
            </a:r>
          </a:p>
          <a:p>
            <a:r>
              <a:rPr lang="en-US" dirty="0"/>
              <a:t>Environment temperature</a:t>
            </a:r>
          </a:p>
          <a:p>
            <a:r>
              <a:rPr lang="en-US" dirty="0"/>
              <a:t>Emotional condition</a:t>
            </a:r>
          </a:p>
          <a:p>
            <a:r>
              <a:rPr lang="en-US" dirty="0"/>
              <a:t>After meals</a:t>
            </a:r>
          </a:p>
          <a:p>
            <a:r>
              <a:rPr lang="en-US" dirty="0"/>
              <a:t>Exercise</a:t>
            </a:r>
          </a:p>
          <a:p>
            <a:r>
              <a:rPr lang="en-US" dirty="0"/>
              <a:t>High altitudes</a:t>
            </a:r>
          </a:p>
          <a:p>
            <a:r>
              <a:rPr lang="en-US" dirty="0"/>
              <a:t>Posture</a:t>
            </a:r>
          </a:p>
          <a:p>
            <a:r>
              <a:rPr lang="en-US" dirty="0"/>
              <a:t>Sleep</a:t>
            </a:r>
          </a:p>
          <a:p>
            <a:r>
              <a:rPr lang="en-US" dirty="0" err="1"/>
              <a:t>pregrnancy</a:t>
            </a:r>
            <a:endParaRPr lang="en-US" dirty="0"/>
          </a:p>
          <a:p>
            <a:endParaRPr lang="en-IN" dirty="0"/>
          </a:p>
        </p:txBody>
      </p:sp>
    </p:spTree>
    <p:extLst>
      <p:ext uri="{BB962C8B-B14F-4D97-AF65-F5344CB8AC3E}">
        <p14:creationId xmlns:p14="http://schemas.microsoft.com/office/powerpoint/2010/main" val="349226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Pathological variations</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Increase in cardiac output</a:t>
            </a:r>
          </a:p>
          <a:p>
            <a:pPr marL="971550" lvl="1" indent="-514350">
              <a:buFont typeface="+mj-lt"/>
              <a:buAutoNum type="arabicPeriod"/>
            </a:pPr>
            <a:r>
              <a:rPr lang="en-US" dirty="0"/>
              <a:t>Fever</a:t>
            </a:r>
          </a:p>
          <a:p>
            <a:pPr marL="971550" lvl="1" indent="-514350">
              <a:buFont typeface="+mj-lt"/>
              <a:buAutoNum type="arabicPeriod"/>
            </a:pPr>
            <a:r>
              <a:rPr lang="en-US" dirty="0"/>
              <a:t>Anemia</a:t>
            </a:r>
          </a:p>
          <a:p>
            <a:pPr marL="971550" lvl="1" indent="-514350">
              <a:buFont typeface="+mj-lt"/>
              <a:buAutoNum type="arabicPeriod"/>
            </a:pPr>
            <a:r>
              <a:rPr lang="en-US" dirty="0"/>
              <a:t>Hyperthyroidism</a:t>
            </a:r>
          </a:p>
          <a:p>
            <a:pPr marL="457200" lvl="1" indent="0">
              <a:buNone/>
            </a:pPr>
            <a:endParaRPr lang="en-US" dirty="0"/>
          </a:p>
          <a:p>
            <a:pPr>
              <a:buFont typeface="Wingdings" panose="05000000000000000000" pitchFamily="2" charset="2"/>
              <a:buChar char="Ø"/>
            </a:pPr>
            <a:r>
              <a:rPr lang="en-US" dirty="0"/>
              <a:t>Decrease in cardiac output</a:t>
            </a:r>
          </a:p>
          <a:p>
            <a:pPr marL="971550" lvl="1" indent="-514350">
              <a:buFont typeface="+mj-lt"/>
              <a:buAutoNum type="arabicPeriod"/>
            </a:pPr>
            <a:r>
              <a:rPr lang="en-US" dirty="0"/>
              <a:t>Hypothyroidism</a:t>
            </a:r>
          </a:p>
          <a:p>
            <a:pPr marL="971550" lvl="1" indent="-514350">
              <a:buFont typeface="+mj-lt"/>
              <a:buAutoNum type="arabicPeriod"/>
            </a:pPr>
            <a:r>
              <a:rPr lang="en-US" dirty="0"/>
              <a:t>Atrial fibrillation</a:t>
            </a:r>
          </a:p>
          <a:p>
            <a:pPr marL="971550" lvl="1" indent="-514350">
              <a:buFont typeface="+mj-lt"/>
              <a:buAutoNum type="arabicPeriod"/>
            </a:pPr>
            <a:r>
              <a:rPr lang="en-US" dirty="0"/>
              <a:t>Incomplete heart block</a:t>
            </a:r>
          </a:p>
          <a:p>
            <a:pPr marL="971550" lvl="1" indent="-514350">
              <a:buFont typeface="+mj-lt"/>
              <a:buAutoNum type="arabicPeriod"/>
            </a:pPr>
            <a:r>
              <a:rPr lang="en-US" dirty="0"/>
              <a:t>Congestive heart failure</a:t>
            </a:r>
          </a:p>
          <a:p>
            <a:pPr marL="457200" lvl="1" indent="0">
              <a:buNone/>
            </a:pPr>
            <a:endParaRPr lang="en-IN" dirty="0"/>
          </a:p>
        </p:txBody>
      </p:sp>
    </p:spTree>
    <p:extLst>
      <p:ext uri="{BB962C8B-B14F-4D97-AF65-F5344CB8AC3E}">
        <p14:creationId xmlns:p14="http://schemas.microsoft.com/office/powerpoint/2010/main" val="3028126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Factors maintaining cardiac output</a:t>
            </a:r>
            <a:endParaRPr lang="en-IN" dirty="0"/>
          </a:p>
        </p:txBody>
      </p:sp>
      <p:sp>
        <p:nvSpPr>
          <p:cNvPr id="3" name="Content Placeholder 2"/>
          <p:cNvSpPr>
            <a:spLocks noGrp="1"/>
          </p:cNvSpPr>
          <p:nvPr>
            <p:ph idx="1"/>
          </p:nvPr>
        </p:nvSpPr>
        <p:spPr/>
        <p:txBody>
          <a:bodyPr/>
          <a:lstStyle/>
          <a:p>
            <a:r>
              <a:rPr lang="en-US" dirty="0"/>
              <a:t>Venous return</a:t>
            </a:r>
          </a:p>
          <a:p>
            <a:r>
              <a:rPr lang="en-US" dirty="0"/>
              <a:t>Heart rate</a:t>
            </a:r>
          </a:p>
          <a:p>
            <a:r>
              <a:rPr lang="en-US" dirty="0"/>
              <a:t>Peripheral resistance</a:t>
            </a:r>
          </a:p>
          <a:p>
            <a:r>
              <a:rPr lang="en-US" dirty="0"/>
              <a:t>Force of contraction</a:t>
            </a:r>
            <a:endParaRPr lang="en-IN"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885" t="12044" r="8348" b="3081"/>
          <a:stretch/>
        </p:blipFill>
        <p:spPr>
          <a:xfrm>
            <a:off x="4426227" y="1131721"/>
            <a:ext cx="7765774" cy="5726279"/>
          </a:xfrm>
          <a:prstGeom prst="rect">
            <a:avLst/>
          </a:prstGeom>
        </p:spPr>
      </p:pic>
    </p:spTree>
    <p:extLst>
      <p:ext uri="{BB962C8B-B14F-4D97-AF65-F5344CB8AC3E}">
        <p14:creationId xmlns:p14="http://schemas.microsoft.com/office/powerpoint/2010/main" val="12845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1999" cy="1216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solidFill>
                  <a:srgbClr val="0070C0"/>
                </a:solidFill>
              </a:rPr>
              <a:t>Amazing Facts about the Human Heart</a:t>
            </a:r>
          </a:p>
        </p:txBody>
      </p:sp>
      <p:sp>
        <p:nvSpPr>
          <p:cNvPr id="5" name="Rectangle 3"/>
          <p:cNvSpPr txBox="1">
            <a:spLocks noChangeArrowheads="1"/>
          </p:cNvSpPr>
          <p:nvPr/>
        </p:nvSpPr>
        <p:spPr>
          <a:xfrm>
            <a:off x="-119269" y="2534477"/>
            <a:ext cx="12192000" cy="5502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The heart is about the same size as your </a:t>
            </a:r>
            <a:r>
              <a:rPr lang="en-US" altLang="en-US" dirty="0">
                <a:solidFill>
                  <a:schemeClr val="accent2"/>
                </a:solidFill>
              </a:rPr>
              <a:t>fist</a:t>
            </a:r>
            <a:r>
              <a:rPr lang="en-US" altLang="en-US" dirty="0"/>
              <a:t>.</a:t>
            </a:r>
          </a:p>
          <a:p>
            <a:r>
              <a:rPr lang="en-US" altLang="en-US" dirty="0"/>
              <a:t>The heart beats on average </a:t>
            </a:r>
            <a:r>
              <a:rPr lang="en-US" altLang="en-US" dirty="0">
                <a:solidFill>
                  <a:schemeClr val="accent2"/>
                </a:solidFill>
              </a:rPr>
              <a:t>70 times</a:t>
            </a:r>
            <a:r>
              <a:rPr lang="en-US" altLang="en-US" dirty="0"/>
              <a:t> </a:t>
            </a:r>
            <a:r>
              <a:rPr lang="en-US" altLang="en-US" dirty="0">
                <a:solidFill>
                  <a:schemeClr val="accent2"/>
                </a:solidFill>
              </a:rPr>
              <a:t>per minute</a:t>
            </a:r>
            <a:r>
              <a:rPr lang="en-US" altLang="en-US" dirty="0"/>
              <a:t>; 4,200 beats per hour; 100,000 beats per day; 365 million beats per year; 30 billion beats in an average life time of 80 years.</a:t>
            </a:r>
          </a:p>
          <a:p>
            <a:r>
              <a:rPr lang="en-US" altLang="en-US" dirty="0"/>
              <a:t>An adult heart pumps </a:t>
            </a:r>
            <a:r>
              <a:rPr lang="en-US" altLang="en-US" dirty="0">
                <a:solidFill>
                  <a:schemeClr val="accent2"/>
                </a:solidFill>
              </a:rPr>
              <a:t>7,500 liters</a:t>
            </a:r>
            <a:r>
              <a:rPr lang="en-US" altLang="en-US" dirty="0"/>
              <a:t> of blood daily.</a:t>
            </a:r>
          </a:p>
          <a:p>
            <a:r>
              <a:rPr lang="en-US" altLang="en-US" dirty="0"/>
              <a:t>It takes about </a:t>
            </a:r>
            <a:r>
              <a:rPr lang="en-US" altLang="en-US" dirty="0">
                <a:solidFill>
                  <a:schemeClr val="accent2"/>
                </a:solidFill>
              </a:rPr>
              <a:t>20 seconds</a:t>
            </a:r>
            <a:r>
              <a:rPr lang="en-US" altLang="en-US" dirty="0"/>
              <a:t> to pump blood to every cell in your body.</a:t>
            </a:r>
          </a:p>
          <a:p>
            <a:r>
              <a:rPr lang="en-US" altLang="en-US" dirty="0"/>
              <a:t>If you lined up all the blood vessels in your body end-to-end, they would wrap around the earth twice.</a:t>
            </a:r>
          </a:p>
          <a:p>
            <a:pPr marL="0" indent="0">
              <a:buNone/>
            </a:pPr>
            <a:endParaRPr lang="en-US" altLang="en-US" dirty="0"/>
          </a:p>
        </p:txBody>
      </p:sp>
      <p:pic>
        <p:nvPicPr>
          <p:cNvPr id="6" name="Picture 4" descr="heart and f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077" y="1216025"/>
            <a:ext cx="5420923" cy="163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728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73"/>
            <a:ext cx="10515600" cy="1325563"/>
          </a:xfrm>
        </p:spPr>
        <p:txBody>
          <a:bodyPr/>
          <a:lstStyle/>
          <a:p>
            <a:r>
              <a:rPr lang="en-US" dirty="0"/>
              <a:t>Regulation of SV</a:t>
            </a:r>
            <a:endParaRPr lang="en-IN" dirty="0"/>
          </a:p>
        </p:txBody>
      </p:sp>
      <p:sp>
        <p:nvSpPr>
          <p:cNvPr id="3" name="Content Placeholder 2"/>
          <p:cNvSpPr>
            <a:spLocks noGrp="1"/>
          </p:cNvSpPr>
          <p:nvPr>
            <p:ph idx="1"/>
          </p:nvPr>
        </p:nvSpPr>
        <p:spPr>
          <a:xfrm>
            <a:off x="0" y="1176269"/>
            <a:ext cx="5190565" cy="5887140"/>
          </a:xfrm>
        </p:spPr>
        <p:txBody>
          <a:bodyPr>
            <a:normAutofit lnSpcReduction="10000"/>
          </a:bodyPr>
          <a:lstStyle/>
          <a:p>
            <a:pPr algn="l"/>
            <a:r>
              <a:rPr lang="en-US" dirty="0">
                <a:solidFill>
                  <a:srgbClr val="FF0000"/>
                </a:solidFill>
              </a:rPr>
              <a:t>Preload(effect of stretching) </a:t>
            </a:r>
            <a:r>
              <a:rPr lang="en-IN" dirty="0">
                <a:solidFill>
                  <a:srgbClr val="0070C0"/>
                </a:solidFill>
              </a:rPr>
              <a:t>the degree </a:t>
            </a:r>
            <a:r>
              <a:rPr lang="en-US" dirty="0">
                <a:solidFill>
                  <a:srgbClr val="0070C0"/>
                </a:solidFill>
              </a:rPr>
              <a:t>of stretch on the heart before it contracts (more diastole more contraction) </a:t>
            </a:r>
            <a:r>
              <a:rPr lang="en-US" dirty="0">
                <a:solidFill>
                  <a:srgbClr val="FFC000"/>
                </a:solidFill>
              </a:rPr>
              <a:t>SV proportional EDV</a:t>
            </a:r>
          </a:p>
          <a:p>
            <a:r>
              <a:rPr lang="en-US" dirty="0">
                <a:solidFill>
                  <a:srgbClr val="00B050"/>
                </a:solidFill>
              </a:rPr>
              <a:t>Afterload(</a:t>
            </a:r>
            <a:r>
              <a:rPr lang="en-US" dirty="0">
                <a:solidFill>
                  <a:srgbClr val="FF0000"/>
                </a:solidFill>
              </a:rPr>
              <a:t>pressure that must be overcome before a semilunar valve can open. </a:t>
            </a:r>
            <a:r>
              <a:rPr lang="en-US" dirty="0">
                <a:solidFill>
                  <a:srgbClr val="0070C0"/>
                </a:solidFill>
              </a:rPr>
              <a:t>An increase in afterload causes stroke volume to decrease.</a:t>
            </a:r>
          </a:p>
          <a:p>
            <a:pPr algn="l"/>
            <a:r>
              <a:rPr lang="en-US" dirty="0">
                <a:solidFill>
                  <a:srgbClr val="00B050"/>
                </a:solidFill>
              </a:rPr>
              <a:t>Contractility</a:t>
            </a:r>
            <a:r>
              <a:rPr lang="en-US" dirty="0">
                <a:solidFill>
                  <a:srgbClr val="FF0000"/>
                </a:solidFill>
              </a:rPr>
              <a:t> </a:t>
            </a:r>
            <a:r>
              <a:rPr lang="en-IN" dirty="0">
                <a:solidFill>
                  <a:srgbClr val="0070C0"/>
                </a:solidFill>
              </a:rPr>
              <a:t>the </a:t>
            </a:r>
            <a:r>
              <a:rPr lang="en-US" dirty="0">
                <a:solidFill>
                  <a:srgbClr val="0070C0"/>
                </a:solidFill>
              </a:rPr>
              <a:t>forcefulness of contraction of individual ventricular muscle </a:t>
            </a:r>
            <a:r>
              <a:rPr lang="en-IN" dirty="0" err="1">
                <a:solidFill>
                  <a:srgbClr val="0070C0"/>
                </a:solidFill>
              </a:rPr>
              <a:t>fibers</a:t>
            </a:r>
            <a:r>
              <a:rPr lang="en-IN">
                <a:solidFill>
                  <a:srgbClr val="0070C0"/>
                </a:solidFill>
              </a:rPr>
              <a:t> </a:t>
            </a:r>
            <a:r>
              <a:rPr lang="en-US">
                <a:solidFill>
                  <a:srgbClr val="0070C0"/>
                </a:solidFill>
              </a:rPr>
              <a:t>at </a:t>
            </a:r>
            <a:r>
              <a:rPr lang="en-US" dirty="0">
                <a:solidFill>
                  <a:srgbClr val="0070C0"/>
                </a:solidFill>
              </a:rPr>
              <a:t>any given preload. Ca++ inotropic positive agent.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318" y="3466293"/>
            <a:ext cx="7150716" cy="3391707"/>
          </a:xfrm>
          <a:prstGeom prst="rect">
            <a:avLst/>
          </a:prstGeom>
        </p:spPr>
      </p:pic>
      <p:sp>
        <p:nvSpPr>
          <p:cNvPr id="6" name="TextBox 5"/>
          <p:cNvSpPr txBox="1"/>
          <p:nvPr/>
        </p:nvSpPr>
        <p:spPr>
          <a:xfrm>
            <a:off x="8275984" y="-40231"/>
            <a:ext cx="4128050" cy="2954655"/>
          </a:xfrm>
          <a:prstGeom prst="rect">
            <a:avLst/>
          </a:prstGeom>
          <a:noFill/>
        </p:spPr>
        <p:txBody>
          <a:bodyPr wrap="square" rtlCol="0">
            <a:spAutoFit/>
          </a:bodyPr>
          <a:lstStyle/>
          <a:p>
            <a:pPr algn="ctr"/>
            <a:r>
              <a:rPr lang="en-US" sz="2400" b="1" dirty="0"/>
              <a:t>         Preload</a:t>
            </a:r>
          </a:p>
          <a:p>
            <a:pPr algn="ctr"/>
            <a:endParaRPr lang="en-US" sz="2400" b="1" dirty="0"/>
          </a:p>
          <a:p>
            <a:pPr algn="ctr"/>
            <a:r>
              <a:rPr lang="en-US" sz="2400" b="1" dirty="0"/>
              <a:t>            Ventricular filling (EDV)</a:t>
            </a:r>
          </a:p>
          <a:p>
            <a:pPr algn="ctr"/>
            <a:endParaRPr lang="en-US" sz="2400" b="1" dirty="0"/>
          </a:p>
          <a:p>
            <a:pPr algn="ctr"/>
            <a:endParaRPr lang="en-US" sz="2400" b="1" dirty="0"/>
          </a:p>
          <a:p>
            <a:r>
              <a:rPr lang="en-US" sz="2400" b="1" dirty="0"/>
              <a:t>Duration of                Venous</a:t>
            </a:r>
          </a:p>
          <a:p>
            <a:r>
              <a:rPr lang="en-US" sz="2400" b="1" dirty="0"/>
              <a:t>ventricular diastole    return</a:t>
            </a:r>
          </a:p>
          <a:p>
            <a:endParaRPr lang="en-IN" dirty="0"/>
          </a:p>
        </p:txBody>
      </p:sp>
      <p:sp>
        <p:nvSpPr>
          <p:cNvPr id="7" name="Up Arrow 6"/>
          <p:cNvSpPr/>
          <p:nvPr/>
        </p:nvSpPr>
        <p:spPr>
          <a:xfrm>
            <a:off x="10515600" y="431558"/>
            <a:ext cx="132522" cy="2782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Elbow Connector 9"/>
          <p:cNvCxnSpPr/>
          <p:nvPr/>
        </p:nvCxnSpPr>
        <p:spPr>
          <a:xfrm rot="5400000" flipH="1" flipV="1">
            <a:off x="8998451" y="1212847"/>
            <a:ext cx="705228" cy="60628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V="1">
            <a:off x="10907613" y="1317208"/>
            <a:ext cx="514690" cy="39756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65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8" y="-26894"/>
            <a:ext cx="11794435" cy="5499652"/>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95800"/>
            <a:ext cx="7156174" cy="2362200"/>
          </a:xfrm>
          <a:prstGeom prst="rect">
            <a:avLst/>
          </a:prstGeom>
        </p:spPr>
      </p:pic>
    </p:spTree>
    <p:extLst>
      <p:ext uri="{BB962C8B-B14F-4D97-AF65-F5344CB8AC3E}">
        <p14:creationId xmlns:p14="http://schemas.microsoft.com/office/powerpoint/2010/main" val="4254215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a:t>
            </a:r>
            <a:endParaRPr lang="en-IN" dirty="0"/>
          </a:p>
        </p:txBody>
      </p:sp>
      <p:sp>
        <p:nvSpPr>
          <p:cNvPr id="3" name="Content Placeholder 2"/>
          <p:cNvSpPr>
            <a:spLocks noGrp="1"/>
          </p:cNvSpPr>
          <p:nvPr>
            <p:ph idx="1"/>
          </p:nvPr>
        </p:nvSpPr>
        <p:spPr/>
        <p:txBody>
          <a:bodyPr/>
          <a:lstStyle/>
          <a:p>
            <a:r>
              <a:rPr lang="en-US" dirty="0"/>
              <a:t>Normal range: 60 to 80 beats</a:t>
            </a:r>
          </a:p>
          <a:p>
            <a:r>
              <a:rPr lang="en-US" dirty="0"/>
              <a:t>Tachycardia : above 100 beats per minute</a:t>
            </a:r>
          </a:p>
          <a:p>
            <a:r>
              <a:rPr lang="en-US" dirty="0"/>
              <a:t>Bradycardia : below 60 beats per minutes</a:t>
            </a:r>
          </a:p>
          <a:p>
            <a:endParaRPr lang="en-US" dirty="0"/>
          </a:p>
          <a:p>
            <a:r>
              <a:rPr lang="en-US" dirty="0"/>
              <a:t>Regulation of heart rate</a:t>
            </a:r>
          </a:p>
          <a:p>
            <a:pPr marL="971550" lvl="1" indent="-514350">
              <a:buFont typeface="+mj-lt"/>
              <a:buAutoNum type="arabicPeriod"/>
            </a:pPr>
            <a:r>
              <a:rPr lang="en-US" dirty="0"/>
              <a:t>Vasomotor center</a:t>
            </a:r>
          </a:p>
          <a:p>
            <a:pPr marL="971550" lvl="1" indent="-514350">
              <a:buFont typeface="+mj-lt"/>
              <a:buAutoNum type="arabicPeriod"/>
            </a:pPr>
            <a:r>
              <a:rPr lang="en-US" dirty="0"/>
              <a:t>Motor nerve fibers</a:t>
            </a:r>
          </a:p>
          <a:p>
            <a:pPr marL="971550" lvl="1" indent="-514350">
              <a:buFont typeface="+mj-lt"/>
              <a:buAutoNum type="arabicPeriod"/>
            </a:pPr>
            <a:r>
              <a:rPr lang="en-US" dirty="0"/>
              <a:t>Sensory nerve fibers</a:t>
            </a:r>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421" y="0"/>
            <a:ext cx="4865579" cy="6665843"/>
          </a:xfrm>
          <a:prstGeom prst="rect">
            <a:avLst/>
          </a:prstGeom>
        </p:spPr>
      </p:pic>
    </p:spTree>
    <p:extLst>
      <p:ext uri="{BB962C8B-B14F-4D97-AF65-F5344CB8AC3E}">
        <p14:creationId xmlns:p14="http://schemas.microsoft.com/office/powerpoint/2010/main" val="3874840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57" y="0"/>
            <a:ext cx="10515600" cy="1325563"/>
          </a:xfrm>
        </p:spPr>
        <p:txBody>
          <a:bodyPr/>
          <a:lstStyle/>
          <a:p>
            <a:r>
              <a:rPr lang="en-US" dirty="0"/>
              <a:t>Regulation of heart rate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78" y="1113183"/>
            <a:ext cx="12019722" cy="5744817"/>
          </a:xfrm>
        </p:spPr>
      </p:pic>
    </p:spTree>
    <p:extLst>
      <p:ext uri="{BB962C8B-B14F-4D97-AF65-F5344CB8AC3E}">
        <p14:creationId xmlns:p14="http://schemas.microsoft.com/office/powerpoint/2010/main" val="380264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Regulation of heart rate</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5563"/>
            <a:ext cx="12099235" cy="5474558"/>
          </a:xfrm>
        </p:spPr>
      </p:pic>
    </p:spTree>
    <p:extLst>
      <p:ext uri="{BB962C8B-B14F-4D97-AF65-F5344CB8AC3E}">
        <p14:creationId xmlns:p14="http://schemas.microsoft.com/office/powerpoint/2010/main" val="230477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Chemical regulation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813" y="2571716"/>
            <a:ext cx="10499741" cy="3848962"/>
          </a:xfrm>
        </p:spPr>
      </p:pic>
    </p:spTree>
    <p:extLst>
      <p:ext uri="{BB962C8B-B14F-4D97-AF65-F5344CB8AC3E}">
        <p14:creationId xmlns:p14="http://schemas.microsoft.com/office/powerpoint/2010/main" val="3093656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21635"/>
          </a:xfrm>
        </p:spPr>
        <p:txBody>
          <a:bodyPr/>
          <a:lstStyle/>
          <a:p>
            <a:r>
              <a:rPr lang="en-US" dirty="0"/>
              <a:t>Blood pressure</a:t>
            </a:r>
            <a:endParaRPr lang="en-IN" dirty="0"/>
          </a:p>
        </p:txBody>
      </p:sp>
      <p:sp>
        <p:nvSpPr>
          <p:cNvPr id="3" name="Content Placeholder 2"/>
          <p:cNvSpPr>
            <a:spLocks noGrp="1"/>
          </p:cNvSpPr>
          <p:nvPr>
            <p:ph sz="half" idx="1"/>
          </p:nvPr>
        </p:nvSpPr>
        <p:spPr>
          <a:xfrm>
            <a:off x="0" y="884721"/>
            <a:ext cx="12192000" cy="4351338"/>
          </a:xfrm>
        </p:spPr>
        <p:txBody>
          <a:bodyPr/>
          <a:lstStyle/>
          <a:p>
            <a:r>
              <a:rPr lang="en-US" dirty="0"/>
              <a:t>The hydrostatic pressure exerted by blood on the walls of a blood vessel.</a:t>
            </a:r>
          </a:p>
          <a:p>
            <a:r>
              <a:rPr lang="en-US" dirty="0"/>
              <a:t>It is determined by </a:t>
            </a:r>
            <a:r>
              <a:rPr lang="en-US" dirty="0">
                <a:solidFill>
                  <a:srgbClr val="0070C0"/>
                </a:solidFill>
              </a:rPr>
              <a:t>Cardiac output, blood volume and vascular resistance</a:t>
            </a:r>
            <a:r>
              <a:rPr lang="en-US" dirty="0"/>
              <a:t>. </a:t>
            </a:r>
          </a:p>
          <a:p>
            <a:r>
              <a:rPr lang="en-US" dirty="0"/>
              <a:t>MAP=DP+(1/3)(SP-DP)</a:t>
            </a:r>
          </a:p>
          <a:p>
            <a:r>
              <a:rPr lang="en-US" dirty="0"/>
              <a:t>MAP=CO x R</a:t>
            </a:r>
          </a:p>
          <a:p>
            <a:endParaRPr lang="en-IN"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5308" y="2617304"/>
            <a:ext cx="8360614" cy="4240696"/>
          </a:xfrm>
        </p:spPr>
      </p:pic>
    </p:spTree>
    <p:extLst>
      <p:ext uri="{BB962C8B-B14F-4D97-AF65-F5344CB8AC3E}">
        <p14:creationId xmlns:p14="http://schemas.microsoft.com/office/powerpoint/2010/main" val="770742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Vascular resistance</a:t>
            </a:r>
            <a:endParaRPr lang="en-IN" dirty="0"/>
          </a:p>
        </p:txBody>
      </p:sp>
      <p:sp>
        <p:nvSpPr>
          <p:cNvPr id="3" name="Content Placeholder 2"/>
          <p:cNvSpPr>
            <a:spLocks noGrp="1"/>
          </p:cNvSpPr>
          <p:nvPr>
            <p:ph sz="half" idx="1"/>
          </p:nvPr>
        </p:nvSpPr>
        <p:spPr>
          <a:xfrm>
            <a:off x="76200" y="1202773"/>
            <a:ext cx="5728252" cy="4351338"/>
          </a:xfrm>
        </p:spPr>
        <p:txBody>
          <a:bodyPr>
            <a:normAutofit lnSpcReduction="10000"/>
          </a:bodyPr>
          <a:lstStyle/>
          <a:p>
            <a:r>
              <a:rPr lang="en-US" dirty="0"/>
              <a:t>It is the opposition of blood flow due to friction between blood and walls of blood vessels.</a:t>
            </a:r>
          </a:p>
          <a:p>
            <a:r>
              <a:rPr lang="en-US" dirty="0"/>
              <a:t>VR depends on : </a:t>
            </a:r>
          </a:p>
          <a:p>
            <a:r>
              <a:rPr lang="en-US" dirty="0">
                <a:solidFill>
                  <a:srgbClr val="FF0000"/>
                </a:solidFill>
              </a:rPr>
              <a:t>Size of blood vessel lumen</a:t>
            </a:r>
            <a:r>
              <a:rPr lang="en-US" dirty="0"/>
              <a:t> </a:t>
            </a:r>
            <a:r>
              <a:rPr lang="en-US" dirty="0">
                <a:solidFill>
                  <a:srgbClr val="FF0000"/>
                </a:solidFill>
              </a:rPr>
              <a:t>(R</a:t>
            </a:r>
            <a:r>
              <a:rPr lang="el-GR" dirty="0">
                <a:solidFill>
                  <a:srgbClr val="FF0000"/>
                </a:solidFill>
              </a:rPr>
              <a:t>α</a:t>
            </a:r>
            <a:r>
              <a:rPr lang="en-US" dirty="0">
                <a:solidFill>
                  <a:srgbClr val="FF0000"/>
                </a:solidFill>
              </a:rPr>
              <a:t> 1/d</a:t>
            </a:r>
            <a:r>
              <a:rPr lang="en-US" baseline="30000" dirty="0">
                <a:solidFill>
                  <a:srgbClr val="FF0000"/>
                </a:solidFill>
              </a:rPr>
              <a:t>4</a:t>
            </a:r>
            <a:r>
              <a:rPr lang="en-US" dirty="0">
                <a:solidFill>
                  <a:srgbClr val="FF0000"/>
                </a:solidFill>
              </a:rPr>
              <a:t> )</a:t>
            </a:r>
          </a:p>
          <a:p>
            <a:r>
              <a:rPr lang="en-US" dirty="0">
                <a:solidFill>
                  <a:srgbClr val="FF0000"/>
                </a:solidFill>
              </a:rPr>
              <a:t>Blood viscosity </a:t>
            </a:r>
            <a:r>
              <a:rPr lang="en-US" dirty="0"/>
              <a:t>:depends mostly on ratio of RBC to plasma volume and concentration of protein.</a:t>
            </a:r>
          </a:p>
          <a:p>
            <a:r>
              <a:rPr lang="en-US" dirty="0">
                <a:solidFill>
                  <a:srgbClr val="FF0000"/>
                </a:solidFill>
              </a:rPr>
              <a:t>Total blood vessel length</a:t>
            </a:r>
          </a:p>
          <a:p>
            <a:pPr marL="0" indent="0">
              <a:buNone/>
            </a:pPr>
            <a:r>
              <a:rPr lang="en-US" dirty="0">
                <a:solidFill>
                  <a:srgbClr val="0070C0"/>
                </a:solidFill>
              </a:rPr>
              <a:t>Systemic vascular resistance</a:t>
            </a:r>
            <a:endParaRPr lang="en-IN" dirty="0">
              <a:solidFill>
                <a:srgbClr val="0070C0"/>
              </a:solidFill>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2311" y="-26895"/>
            <a:ext cx="6230846" cy="6665844"/>
          </a:xfrm>
        </p:spPr>
      </p:pic>
    </p:spTree>
    <p:extLst>
      <p:ext uri="{BB962C8B-B14F-4D97-AF65-F5344CB8AC3E}">
        <p14:creationId xmlns:p14="http://schemas.microsoft.com/office/powerpoint/2010/main" val="3143993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32302"/>
            <a:ext cx="11396868" cy="6825698"/>
          </a:xfrm>
        </p:spPr>
      </p:pic>
    </p:spTree>
    <p:extLst>
      <p:ext uri="{BB962C8B-B14F-4D97-AF65-F5344CB8AC3E}">
        <p14:creationId xmlns:p14="http://schemas.microsoft.com/office/powerpoint/2010/main" val="3532107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Regulation of blood pressure</a:t>
            </a:r>
            <a:endParaRPr lang="en-IN" dirty="0"/>
          </a:p>
        </p:txBody>
      </p:sp>
      <p:sp>
        <p:nvSpPr>
          <p:cNvPr id="6" name="Content Placeholder 5"/>
          <p:cNvSpPr>
            <a:spLocks noGrp="1"/>
          </p:cNvSpPr>
          <p:nvPr>
            <p:ph idx="1"/>
          </p:nvPr>
        </p:nvSpPr>
        <p:spPr/>
        <p:txBody>
          <a:bodyPr/>
          <a:lstStyle/>
          <a:p>
            <a:r>
              <a:rPr lang="en-US" dirty="0"/>
              <a:t>Nervous system</a:t>
            </a:r>
          </a:p>
          <a:p>
            <a:r>
              <a:rPr lang="en-US" dirty="0"/>
              <a:t>Renal mechanism</a:t>
            </a:r>
          </a:p>
          <a:p>
            <a:r>
              <a:rPr lang="en-US" dirty="0"/>
              <a:t>Hormonal mechanism</a:t>
            </a:r>
          </a:p>
          <a:p>
            <a:r>
              <a:rPr lang="en-US" dirty="0"/>
              <a:t>Local mechanism</a:t>
            </a:r>
          </a:p>
          <a:p>
            <a:pPr lvl="1"/>
            <a:r>
              <a:rPr lang="en-US" dirty="0"/>
              <a:t>Vasomotor center</a:t>
            </a:r>
          </a:p>
          <a:p>
            <a:pPr lvl="1"/>
            <a:r>
              <a:rPr lang="en-US" dirty="0"/>
              <a:t>Vasoconstrictor fibre</a:t>
            </a:r>
          </a:p>
          <a:p>
            <a:pPr lvl="1"/>
            <a:r>
              <a:rPr lang="en-US" dirty="0"/>
              <a:t>Vasomotor tone</a:t>
            </a:r>
            <a:endParaRPr lang="en-IN"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39" y="1404730"/>
            <a:ext cx="7686261" cy="5453270"/>
          </a:xfrm>
          <a:prstGeom prst="rect">
            <a:avLst/>
          </a:prstGeom>
        </p:spPr>
      </p:pic>
    </p:spTree>
    <p:extLst>
      <p:ext uri="{BB962C8B-B14F-4D97-AF65-F5344CB8AC3E}">
        <p14:creationId xmlns:p14="http://schemas.microsoft.com/office/powerpoint/2010/main" val="308550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Anatomy of heart</a:t>
            </a:r>
            <a:endParaRPr lang="en-IN" dirty="0"/>
          </a:p>
        </p:txBody>
      </p:sp>
      <p:sp>
        <p:nvSpPr>
          <p:cNvPr id="3" name="Content Placeholder 2"/>
          <p:cNvSpPr>
            <a:spLocks noGrp="1"/>
          </p:cNvSpPr>
          <p:nvPr>
            <p:ph idx="1"/>
          </p:nvPr>
        </p:nvSpPr>
        <p:spPr>
          <a:xfrm>
            <a:off x="0" y="1375396"/>
            <a:ext cx="6361113" cy="5482604"/>
          </a:xfrm>
        </p:spPr>
        <p:txBody>
          <a:bodyPr/>
          <a:lstStyle/>
          <a:p>
            <a:r>
              <a:rPr lang="en-US" dirty="0"/>
              <a:t>The heart rests on the diaphragm, near the midline of the thoracic cavity.</a:t>
            </a:r>
          </a:p>
          <a:p>
            <a:r>
              <a:rPr lang="en-US" dirty="0"/>
              <a:t>The heart lies in the </a:t>
            </a:r>
            <a:r>
              <a:rPr lang="en-US" b="1" dirty="0"/>
              <a:t>mediastinum</a:t>
            </a:r>
            <a:r>
              <a:rPr lang="en-US" dirty="0"/>
              <a:t>, an anatomical region that extends from the  sternum to the vertebral column, from the first rib to the diaphragm, </a:t>
            </a:r>
            <a:r>
              <a:rPr lang="en-IN" dirty="0"/>
              <a:t>and between the lungs.</a:t>
            </a:r>
          </a:p>
          <a:p>
            <a:r>
              <a:rPr lang="en-US" altLang="en-US" dirty="0"/>
              <a:t>Heart is covered by a membrane called pericardium.</a:t>
            </a:r>
          </a:p>
          <a:p>
            <a:endParaRPr lang="en-IN" dirty="0"/>
          </a:p>
        </p:txBody>
      </p:sp>
      <p:grpSp>
        <p:nvGrpSpPr>
          <p:cNvPr id="5" name="Group 4"/>
          <p:cNvGrpSpPr>
            <a:grpSpLocks noChangeAspect="1"/>
          </p:cNvGrpSpPr>
          <p:nvPr/>
        </p:nvGrpSpPr>
        <p:grpSpPr bwMode="auto">
          <a:xfrm>
            <a:off x="6361113" y="1547813"/>
            <a:ext cx="3975100" cy="4006850"/>
            <a:chOff x="4007" y="975"/>
            <a:chExt cx="2504" cy="2524"/>
          </a:xfrm>
        </p:grpSpPr>
        <p:sp>
          <p:nvSpPr>
            <p:cNvPr id="6" name="AutoShape 3"/>
            <p:cNvSpPr>
              <a:spLocks noChangeAspect="1" noChangeArrowheads="1" noTextEdit="1"/>
            </p:cNvSpPr>
            <p:nvPr/>
          </p:nvSpPr>
          <p:spPr bwMode="auto">
            <a:xfrm>
              <a:off x="4007" y="975"/>
              <a:ext cx="2504" cy="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 y="975"/>
              <a:ext cx="2509" cy="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Arrow Connector 7"/>
          <p:cNvCxnSpPr/>
          <p:nvPr/>
        </p:nvCxnSpPr>
        <p:spPr>
          <a:xfrm>
            <a:off x="9037983" y="4903304"/>
            <a:ext cx="2146852" cy="82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145078" y="5726735"/>
            <a:ext cx="940905" cy="646331"/>
          </a:xfrm>
          <a:prstGeom prst="rect">
            <a:avLst/>
          </a:prstGeom>
          <a:noFill/>
        </p:spPr>
        <p:txBody>
          <a:bodyPr wrap="square" rtlCol="0">
            <a:spAutoFit/>
          </a:bodyPr>
          <a:lstStyle/>
          <a:p>
            <a:r>
              <a:rPr lang="en-US" dirty="0"/>
              <a:t>Apex of heart</a:t>
            </a:r>
            <a:endParaRPr lang="en-IN" dirty="0"/>
          </a:p>
        </p:txBody>
      </p:sp>
      <p:cxnSp>
        <p:nvCxnSpPr>
          <p:cNvPr id="11" name="Straight Arrow Connector 10"/>
          <p:cNvCxnSpPr/>
          <p:nvPr/>
        </p:nvCxnSpPr>
        <p:spPr>
          <a:xfrm flipV="1">
            <a:off x="8348663" y="3273287"/>
            <a:ext cx="2690398" cy="92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184835" y="3062323"/>
            <a:ext cx="1007165" cy="646331"/>
          </a:xfrm>
          <a:prstGeom prst="rect">
            <a:avLst/>
          </a:prstGeom>
          <a:noFill/>
        </p:spPr>
        <p:txBody>
          <a:bodyPr wrap="square" rtlCol="0">
            <a:spAutoFit/>
          </a:bodyPr>
          <a:lstStyle/>
          <a:p>
            <a:r>
              <a:rPr lang="en-US" dirty="0"/>
              <a:t>Base of heart</a:t>
            </a:r>
            <a:endParaRPr lang="en-IN" dirty="0"/>
          </a:p>
        </p:txBody>
      </p:sp>
      <p:cxnSp>
        <p:nvCxnSpPr>
          <p:cNvPr id="14" name="Straight Arrow Connector 13"/>
          <p:cNvCxnSpPr/>
          <p:nvPr/>
        </p:nvCxnSpPr>
        <p:spPr>
          <a:xfrm>
            <a:off x="8348663" y="4903304"/>
            <a:ext cx="172485" cy="1364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43152" y="6148663"/>
            <a:ext cx="1597196" cy="369332"/>
          </a:xfrm>
          <a:prstGeom prst="rect">
            <a:avLst/>
          </a:prstGeom>
          <a:noFill/>
        </p:spPr>
        <p:txBody>
          <a:bodyPr wrap="square" rtlCol="0">
            <a:spAutoFit/>
          </a:bodyPr>
          <a:lstStyle/>
          <a:p>
            <a:r>
              <a:rPr lang="en-US" dirty="0"/>
              <a:t>Diaphragm</a:t>
            </a:r>
            <a:endParaRPr lang="en-IN" dirty="0"/>
          </a:p>
        </p:txBody>
      </p:sp>
    </p:spTree>
    <p:extLst>
      <p:ext uri="{BB962C8B-B14F-4D97-AF65-F5344CB8AC3E}">
        <p14:creationId xmlns:p14="http://schemas.microsoft.com/office/powerpoint/2010/main" val="149663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3256" y="0"/>
            <a:ext cx="10365649" cy="6912593"/>
          </a:xfrm>
        </p:spPr>
      </p:pic>
    </p:spTree>
    <p:extLst>
      <p:ext uri="{BB962C8B-B14F-4D97-AF65-F5344CB8AC3E}">
        <p14:creationId xmlns:p14="http://schemas.microsoft.com/office/powerpoint/2010/main" val="2542882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875" y="16007"/>
            <a:ext cx="9113134" cy="6841993"/>
          </a:xfrm>
        </p:spPr>
      </p:pic>
    </p:spTree>
    <p:extLst>
      <p:ext uri="{BB962C8B-B14F-4D97-AF65-F5344CB8AC3E}">
        <p14:creationId xmlns:p14="http://schemas.microsoft.com/office/powerpoint/2010/main" val="3990381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Hormonal mechanism</a:t>
            </a:r>
            <a:endParaRPr lang="en-IN" dirty="0"/>
          </a:p>
        </p:txBody>
      </p:sp>
      <p:sp>
        <p:nvSpPr>
          <p:cNvPr id="3" name="Content Placeholder 2"/>
          <p:cNvSpPr>
            <a:spLocks noGrp="1"/>
          </p:cNvSpPr>
          <p:nvPr>
            <p:ph idx="1"/>
          </p:nvPr>
        </p:nvSpPr>
        <p:spPr/>
        <p:txBody>
          <a:bodyPr/>
          <a:lstStyle/>
          <a:p>
            <a:r>
              <a:rPr lang="en-US" dirty="0"/>
              <a:t>Adrenaline : it increases SP by increasing the force of contraction and decreases DP by decreasing peripheral resistance.</a:t>
            </a:r>
          </a:p>
          <a:p>
            <a:r>
              <a:rPr lang="en-US" dirty="0"/>
              <a:t>Noradrenaline:  vasoconstrictor</a:t>
            </a:r>
          </a:p>
          <a:p>
            <a:r>
              <a:rPr lang="en-US" dirty="0"/>
              <a:t>Thyroxin: Increase SP and decrease DP</a:t>
            </a:r>
          </a:p>
          <a:p>
            <a:r>
              <a:rPr lang="en-US" dirty="0"/>
              <a:t>Aldosterone: retention of sodium and water </a:t>
            </a:r>
          </a:p>
          <a:p>
            <a:r>
              <a:rPr lang="en-US" dirty="0"/>
              <a:t>Prostaglandins : vasodilator</a:t>
            </a:r>
            <a:endParaRPr lang="en-IN" dirty="0"/>
          </a:p>
        </p:txBody>
      </p:sp>
    </p:spTree>
    <p:extLst>
      <p:ext uri="{BB962C8B-B14F-4D97-AF65-F5344CB8AC3E}">
        <p14:creationId xmlns:p14="http://schemas.microsoft.com/office/powerpoint/2010/main" val="4271313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solidFill>
                  <a:srgbClr val="0070C0"/>
                </a:solidFill>
              </a:rPr>
              <a:t>Pericardium</a:t>
            </a:r>
            <a:endParaRPr lang="en-IN" dirty="0">
              <a:solidFill>
                <a:srgbClr val="0070C0"/>
              </a:solidFill>
            </a:endParaRPr>
          </a:p>
        </p:txBody>
      </p:sp>
      <p:sp>
        <p:nvSpPr>
          <p:cNvPr id="3" name="Content Placeholder 2"/>
          <p:cNvSpPr>
            <a:spLocks noGrp="1"/>
          </p:cNvSpPr>
          <p:nvPr>
            <p:ph idx="1"/>
          </p:nvPr>
        </p:nvSpPr>
        <p:spPr>
          <a:xfrm>
            <a:off x="255104" y="1325562"/>
            <a:ext cx="11791122" cy="5353533"/>
          </a:xfrm>
        </p:spPr>
        <p:txBody>
          <a:bodyPr>
            <a:normAutofit/>
          </a:bodyPr>
          <a:lstStyle/>
          <a:p>
            <a:r>
              <a:rPr lang="en-US" dirty="0"/>
              <a:t>The membrane that surround and protects the heart.</a:t>
            </a:r>
          </a:p>
          <a:p>
            <a:r>
              <a:rPr lang="en-US" dirty="0"/>
              <a:t>It confines the heart into its position in the mediastinum, while allowing sufficient movement for vigorous and rapid contraction. </a:t>
            </a:r>
          </a:p>
          <a:p>
            <a:r>
              <a:rPr lang="en-US" dirty="0"/>
              <a:t>It consists of 2 parts: </a:t>
            </a:r>
            <a:r>
              <a:rPr lang="en-US" dirty="0">
                <a:solidFill>
                  <a:srgbClr val="0070C0"/>
                </a:solidFill>
              </a:rPr>
              <a:t>Fibrous pericardium and Serous pericardium</a:t>
            </a:r>
          </a:p>
          <a:p>
            <a:pPr marL="0" indent="0">
              <a:buNone/>
            </a:pPr>
            <a:r>
              <a:rPr lang="en-US" dirty="0">
                <a:solidFill>
                  <a:srgbClr val="0070C0"/>
                </a:solidFill>
              </a:rPr>
              <a:t>Superficial Fibrous pericardium: </a:t>
            </a:r>
          </a:p>
          <a:p>
            <a:pPr>
              <a:buFont typeface="Wingdings" panose="05000000000000000000" pitchFamily="2" charset="2"/>
              <a:buChar char="Ø"/>
            </a:pPr>
            <a:r>
              <a:rPr lang="en-US" dirty="0">
                <a:solidFill>
                  <a:srgbClr val="0070C0"/>
                </a:solidFill>
              </a:rPr>
              <a:t> </a:t>
            </a:r>
            <a:r>
              <a:rPr lang="en-US" dirty="0"/>
              <a:t>Composed of tough, inelastic, dense irregular connective tissue</a:t>
            </a:r>
            <a:r>
              <a:rPr lang="en-US" dirty="0">
                <a:solidFill>
                  <a:srgbClr val="0070C0"/>
                </a:solidFill>
              </a:rPr>
              <a:t>.</a:t>
            </a:r>
          </a:p>
          <a:p>
            <a:pPr>
              <a:buFont typeface="Wingdings" panose="05000000000000000000" pitchFamily="2" charset="2"/>
              <a:buChar char="Ø"/>
            </a:pPr>
            <a:r>
              <a:rPr lang="en-US" dirty="0"/>
              <a:t>Its open end is fused to the connective tissues of the blood vessels entering and leaving the heart.</a:t>
            </a:r>
          </a:p>
          <a:p>
            <a:pPr>
              <a:buFont typeface="Wingdings" panose="05000000000000000000" pitchFamily="2" charset="2"/>
              <a:buChar char="Ø"/>
            </a:pPr>
            <a:r>
              <a:rPr lang="en-US" dirty="0"/>
              <a:t>It prevents the out stretching of heart, provides protection, and anchors the heart in mediastinum.</a:t>
            </a:r>
          </a:p>
          <a:p>
            <a:pPr>
              <a:buFont typeface="Wingdings" panose="05000000000000000000" pitchFamily="2" charset="2"/>
              <a:buChar char="Ø"/>
            </a:pPr>
            <a:r>
              <a:rPr lang="en-US" dirty="0"/>
              <a:t>At apex it is slightly fused with diaphragm</a:t>
            </a:r>
            <a:r>
              <a:rPr lang="en-US" dirty="0">
                <a:solidFill>
                  <a:srgbClr val="0070C0"/>
                </a:solidFill>
              </a:rPr>
              <a:t>.</a:t>
            </a:r>
            <a:endParaRPr lang="en-IN" dirty="0">
              <a:solidFill>
                <a:srgbClr val="0070C0"/>
              </a:solidFill>
            </a:endParaRPr>
          </a:p>
        </p:txBody>
      </p:sp>
    </p:spTree>
    <p:extLst>
      <p:ext uri="{BB962C8B-B14F-4D97-AF65-F5344CB8AC3E}">
        <p14:creationId xmlns:p14="http://schemas.microsoft.com/office/powerpoint/2010/main" val="149800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0515600" cy="1325563"/>
          </a:xfrm>
        </p:spPr>
        <p:txBody>
          <a:bodyPr/>
          <a:lstStyle/>
          <a:p>
            <a:r>
              <a:rPr lang="en-US" dirty="0">
                <a:solidFill>
                  <a:srgbClr val="0070C0"/>
                </a:solidFill>
              </a:rPr>
              <a:t>Pericardium</a:t>
            </a:r>
            <a:endParaRPr lang="en-IN" dirty="0"/>
          </a:p>
        </p:txBody>
      </p:sp>
      <p:sp>
        <p:nvSpPr>
          <p:cNvPr id="5" name="Content Placeholder 4"/>
          <p:cNvSpPr>
            <a:spLocks noGrp="1"/>
          </p:cNvSpPr>
          <p:nvPr>
            <p:ph idx="1"/>
          </p:nvPr>
        </p:nvSpPr>
        <p:spPr>
          <a:xfrm>
            <a:off x="241851" y="1202773"/>
            <a:ext cx="11738113" cy="5555836"/>
          </a:xfrm>
        </p:spPr>
        <p:txBody>
          <a:bodyPr>
            <a:normAutofit/>
          </a:bodyPr>
          <a:lstStyle/>
          <a:p>
            <a:pPr marL="0" indent="0">
              <a:buNone/>
            </a:pPr>
            <a:r>
              <a:rPr lang="en-US" sz="3200" dirty="0">
                <a:solidFill>
                  <a:srgbClr val="0070C0"/>
                </a:solidFill>
              </a:rPr>
              <a:t>Serous pericardium</a:t>
            </a:r>
          </a:p>
          <a:p>
            <a:pPr>
              <a:buFont typeface="Wingdings" panose="05000000000000000000" pitchFamily="2" charset="2"/>
              <a:buChar char="Ø"/>
            </a:pPr>
            <a:r>
              <a:rPr lang="en-US" dirty="0"/>
              <a:t>Thinner, more delicate membrane that forms a double layer around heart.</a:t>
            </a:r>
          </a:p>
          <a:p>
            <a:pPr>
              <a:buFont typeface="Wingdings" panose="05000000000000000000" pitchFamily="2" charset="2"/>
              <a:buChar char="Ø"/>
            </a:pPr>
            <a:r>
              <a:rPr lang="en-US" dirty="0"/>
              <a:t>The outer parietal layer of the serous pericardium is fused to the fibrous pericardium.</a:t>
            </a:r>
          </a:p>
          <a:p>
            <a:pPr>
              <a:buFont typeface="Wingdings" panose="05000000000000000000" pitchFamily="2" charset="2"/>
              <a:buChar char="Ø"/>
            </a:pPr>
            <a:r>
              <a:rPr lang="en-US" dirty="0"/>
              <a:t>The inner visceral layer of serous pericardium- epicardium</a:t>
            </a:r>
          </a:p>
          <a:p>
            <a:pPr>
              <a:buFont typeface="Wingdings" panose="05000000000000000000" pitchFamily="2" charset="2"/>
              <a:buChar char="Ø"/>
            </a:pPr>
            <a:r>
              <a:rPr lang="en-US" dirty="0"/>
              <a:t>Between the two layer is a space that contains a few milliliters of pericardial fluid called pericardial cavity.</a:t>
            </a:r>
          </a:p>
          <a:p>
            <a:pPr>
              <a:buFont typeface="Wingdings" panose="05000000000000000000" pitchFamily="2" charset="2"/>
              <a:buChar char="Ø"/>
            </a:pPr>
            <a:r>
              <a:rPr lang="en-US" dirty="0"/>
              <a:t>This fluid helps in reduction of friction between the layers of serous pericardium as heart moves.</a:t>
            </a:r>
            <a:endParaRPr lang="en-IN" dirty="0"/>
          </a:p>
        </p:txBody>
      </p:sp>
    </p:spTree>
    <p:extLst>
      <p:ext uri="{BB962C8B-B14F-4D97-AF65-F5344CB8AC3E}">
        <p14:creationId xmlns:p14="http://schemas.microsoft.com/office/powerpoint/2010/main" val="178279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solidFill>
                  <a:srgbClr val="0070C0"/>
                </a:solidFill>
              </a:rPr>
              <a:t>Layers of heart</a:t>
            </a:r>
            <a:endParaRPr lang="en-IN" dirty="0">
              <a:solidFill>
                <a:srgbClr val="0070C0"/>
              </a:solidFill>
            </a:endParaRPr>
          </a:p>
        </p:txBody>
      </p:sp>
      <p:sp>
        <p:nvSpPr>
          <p:cNvPr id="3" name="Content Placeholder 2"/>
          <p:cNvSpPr>
            <a:spLocks noGrp="1"/>
          </p:cNvSpPr>
          <p:nvPr>
            <p:ph idx="1"/>
          </p:nvPr>
        </p:nvSpPr>
        <p:spPr>
          <a:xfrm>
            <a:off x="0" y="1123260"/>
            <a:ext cx="12192000" cy="5734740"/>
          </a:xfrm>
        </p:spPr>
        <p:txBody>
          <a:bodyPr>
            <a:normAutofit/>
          </a:bodyPr>
          <a:lstStyle/>
          <a:p>
            <a:pPr marL="0" indent="0">
              <a:buNone/>
            </a:pPr>
            <a:r>
              <a:rPr lang="en-US" dirty="0"/>
              <a:t>Walls of heart has 3 layers:</a:t>
            </a:r>
          </a:p>
          <a:p>
            <a:pPr marL="0" indent="0">
              <a:buClr>
                <a:srgbClr val="0070C0"/>
              </a:buClr>
              <a:buNone/>
            </a:pPr>
            <a:r>
              <a:rPr lang="en-US" dirty="0">
                <a:solidFill>
                  <a:srgbClr val="0070C0"/>
                </a:solidFill>
              </a:rPr>
              <a:t>Epicardium</a:t>
            </a:r>
          </a:p>
          <a:p>
            <a:pPr>
              <a:buClr>
                <a:srgbClr val="0070C0"/>
              </a:buClr>
              <a:buFont typeface="Wingdings" panose="05000000000000000000" pitchFamily="2" charset="2"/>
              <a:buChar char="Ø"/>
            </a:pPr>
            <a:r>
              <a:rPr lang="en-US" dirty="0"/>
              <a:t> The </a:t>
            </a:r>
            <a:r>
              <a:rPr lang="en-US" b="1" dirty="0"/>
              <a:t>epicardium </a:t>
            </a:r>
            <a:r>
              <a:rPr lang="en-US" dirty="0"/>
              <a:t>is composed of two tissue layers. The outermost is called the </a:t>
            </a:r>
            <a:r>
              <a:rPr lang="en-US" i="1" dirty="0"/>
              <a:t>visceral layer of the serous pericardium. </a:t>
            </a:r>
            <a:r>
              <a:rPr lang="en-US" dirty="0"/>
              <a:t>It houses major coronary and cardiac vessels of the heart.</a:t>
            </a:r>
          </a:p>
          <a:p>
            <a:pPr marL="0" indent="0">
              <a:buClr>
                <a:srgbClr val="0070C0"/>
              </a:buClr>
              <a:buNone/>
            </a:pPr>
            <a:r>
              <a:rPr lang="en-US" dirty="0">
                <a:solidFill>
                  <a:srgbClr val="0070C0"/>
                </a:solidFill>
              </a:rPr>
              <a:t>Myocardium</a:t>
            </a:r>
          </a:p>
          <a:p>
            <a:pPr>
              <a:buClr>
                <a:srgbClr val="0070C0"/>
              </a:buClr>
              <a:buFont typeface="Wingdings" panose="05000000000000000000" pitchFamily="2" charset="2"/>
              <a:buChar char="Ø"/>
            </a:pPr>
            <a:r>
              <a:rPr lang="en-US" dirty="0"/>
              <a:t>Responsible for pumping action of heart and composed of cardiac muscle tissue.</a:t>
            </a:r>
          </a:p>
          <a:p>
            <a:pPr marL="0" indent="0">
              <a:buClr>
                <a:srgbClr val="0070C0"/>
              </a:buClr>
              <a:buNone/>
            </a:pPr>
            <a:r>
              <a:rPr lang="en-US" dirty="0">
                <a:solidFill>
                  <a:srgbClr val="0070C0"/>
                </a:solidFill>
              </a:rPr>
              <a:t>Endocardium</a:t>
            </a:r>
          </a:p>
          <a:p>
            <a:pPr>
              <a:buClr>
                <a:srgbClr val="0070C0"/>
              </a:buClr>
              <a:buFont typeface="Wingdings" panose="05000000000000000000" pitchFamily="2" charset="2"/>
              <a:buChar char="Ø"/>
            </a:pPr>
            <a:r>
              <a:rPr lang="en-US" dirty="0"/>
              <a:t>A thin layer of endothelium overlying a thin layer of connective tissue.</a:t>
            </a:r>
          </a:p>
          <a:p>
            <a:pPr>
              <a:buClr>
                <a:srgbClr val="0070C0"/>
              </a:buClr>
              <a:buFont typeface="Wingdings" panose="05000000000000000000" pitchFamily="2" charset="2"/>
              <a:buChar char="Ø"/>
            </a:pPr>
            <a:r>
              <a:rPr lang="en-US" dirty="0"/>
              <a:t>It provides the smooth lining for the chambers of the heart and covers the valves of heart. </a:t>
            </a:r>
          </a:p>
          <a:p>
            <a:pPr marL="0" indent="0">
              <a:buClr>
                <a:srgbClr val="0070C0"/>
              </a:buClr>
              <a:buNone/>
            </a:pPr>
            <a:endParaRPr lang="en-IN" dirty="0"/>
          </a:p>
        </p:txBody>
      </p:sp>
    </p:spTree>
    <p:extLst>
      <p:ext uri="{BB962C8B-B14F-4D97-AF65-F5344CB8AC3E}">
        <p14:creationId xmlns:p14="http://schemas.microsoft.com/office/powerpoint/2010/main" val="194695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70037"/>
            <a:ext cx="11887200" cy="6582553"/>
          </a:xfrm>
        </p:spPr>
      </p:pic>
    </p:spTree>
    <p:extLst>
      <p:ext uri="{BB962C8B-B14F-4D97-AF65-F5344CB8AC3E}">
        <p14:creationId xmlns:p14="http://schemas.microsoft.com/office/powerpoint/2010/main" val="838962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1949</Words>
  <Application>Microsoft Office PowerPoint</Application>
  <PresentationFormat>Widescreen</PresentationFormat>
  <Paragraphs>249</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MathematicalPi-One</vt:lpstr>
      <vt:lpstr>Times-Roman</vt:lpstr>
      <vt:lpstr>Wingdings</vt:lpstr>
      <vt:lpstr>Office Theme</vt:lpstr>
      <vt:lpstr>The Heart</vt:lpstr>
      <vt:lpstr>Syllabus of unit 3</vt:lpstr>
      <vt:lpstr>Cardiovascular system</vt:lpstr>
      <vt:lpstr>PowerPoint Presentation</vt:lpstr>
      <vt:lpstr>Anatomy of heart</vt:lpstr>
      <vt:lpstr>Pericardium</vt:lpstr>
      <vt:lpstr>Pericardium</vt:lpstr>
      <vt:lpstr>Layers of heart</vt:lpstr>
      <vt:lpstr>PowerPoint Presentation</vt:lpstr>
      <vt:lpstr>PowerPoint Presentation</vt:lpstr>
      <vt:lpstr>Chambers of heart</vt:lpstr>
      <vt:lpstr>Comparison of left and right ventricles</vt:lpstr>
      <vt:lpstr>Fibrous skeleton of heart</vt:lpstr>
      <vt:lpstr>Heart valves</vt:lpstr>
      <vt:lpstr>Systemic and pulmonary circulation</vt:lpstr>
      <vt:lpstr>Coronary circulation and collateral circulation</vt:lpstr>
      <vt:lpstr>Muscle tissue</vt:lpstr>
      <vt:lpstr>How much you know?</vt:lpstr>
      <vt:lpstr>PowerPoint Presentation</vt:lpstr>
      <vt:lpstr>PowerPoint Presentation</vt:lpstr>
      <vt:lpstr>Cardiac Muscle </vt:lpstr>
      <vt:lpstr>PowerPoint Presentation</vt:lpstr>
      <vt:lpstr>Auto rhythmic fibers</vt:lpstr>
      <vt:lpstr>Auto rhythmic fibers</vt:lpstr>
      <vt:lpstr>SA node action potential</vt:lpstr>
      <vt:lpstr>Action potential and contraction of contractile fibers</vt:lpstr>
      <vt:lpstr>ECG</vt:lpstr>
      <vt:lpstr>ECG</vt:lpstr>
      <vt:lpstr>PowerPoint Presentation</vt:lpstr>
      <vt:lpstr>PowerPoint Presentation</vt:lpstr>
      <vt:lpstr>Cardiac cycle</vt:lpstr>
      <vt:lpstr>PowerPoint Presentation</vt:lpstr>
      <vt:lpstr>Heart sounds</vt:lpstr>
      <vt:lpstr>Cardiac output</vt:lpstr>
      <vt:lpstr>Volume changes in each heart beat per ventricle </vt:lpstr>
      <vt:lpstr>Factors affecting cardiac output </vt:lpstr>
      <vt:lpstr>Physiological variations in cardiac output</vt:lpstr>
      <vt:lpstr>Pathological variations</vt:lpstr>
      <vt:lpstr>Factors maintaining cardiac output</vt:lpstr>
      <vt:lpstr>Regulation of SV</vt:lpstr>
      <vt:lpstr>PowerPoint Presentation</vt:lpstr>
      <vt:lpstr>Heart Rate</vt:lpstr>
      <vt:lpstr>Regulation of heart rate</vt:lpstr>
      <vt:lpstr>Regulation of heart rate</vt:lpstr>
      <vt:lpstr>Chemical regulation</vt:lpstr>
      <vt:lpstr>Blood pressure</vt:lpstr>
      <vt:lpstr>Vascular resistance</vt:lpstr>
      <vt:lpstr>PowerPoint Presentation</vt:lpstr>
      <vt:lpstr>Regulation of blood pressure</vt:lpstr>
      <vt:lpstr>PowerPoint Presentation</vt:lpstr>
      <vt:lpstr>PowerPoint Presentation</vt:lpstr>
      <vt:lpstr>Hormonal mechanism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dc:title>
  <dc:creator>Neelam Nirala</dc:creator>
  <cp:lastModifiedBy>neelam nirala</cp:lastModifiedBy>
  <cp:revision>73</cp:revision>
  <dcterms:created xsi:type="dcterms:W3CDTF">2019-08-27T16:34:13Z</dcterms:created>
  <dcterms:modified xsi:type="dcterms:W3CDTF">2024-08-07T05:48:26Z</dcterms:modified>
</cp:coreProperties>
</file>